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7"/>
  </p:notesMasterIdLst>
  <p:sldIdLst>
    <p:sldId id="256" r:id="rId2"/>
    <p:sldId id="258" r:id="rId3"/>
    <p:sldId id="263" r:id="rId4"/>
    <p:sldId id="257" r:id="rId5"/>
    <p:sldId id="40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3" r:id="rId72"/>
    <p:sldId id="334" r:id="rId73"/>
    <p:sldId id="335" r:id="rId74"/>
    <p:sldId id="336" r:id="rId75"/>
    <p:sldId id="337" r:id="rId76"/>
    <p:sldId id="338" r:id="rId77"/>
    <p:sldId id="342" r:id="rId78"/>
    <p:sldId id="343" r:id="rId79"/>
    <p:sldId id="344" r:id="rId80"/>
    <p:sldId id="345" r:id="rId81"/>
    <p:sldId id="346" r:id="rId82"/>
    <p:sldId id="347" r:id="rId83"/>
    <p:sldId id="348" r:id="rId84"/>
    <p:sldId id="349" r:id="rId85"/>
    <p:sldId id="350" r:id="rId86"/>
    <p:sldId id="351" r:id="rId87"/>
    <p:sldId id="352" r:id="rId88"/>
    <p:sldId id="353" r:id="rId89"/>
    <p:sldId id="354" r:id="rId90"/>
    <p:sldId id="355" r:id="rId91"/>
    <p:sldId id="356" r:id="rId92"/>
    <p:sldId id="357" r:id="rId93"/>
    <p:sldId id="358" r:id="rId94"/>
    <p:sldId id="359" r:id="rId95"/>
    <p:sldId id="360" r:id="rId96"/>
    <p:sldId id="361" r:id="rId97"/>
    <p:sldId id="362" r:id="rId98"/>
    <p:sldId id="363" r:id="rId99"/>
    <p:sldId id="364" r:id="rId100"/>
    <p:sldId id="365" r:id="rId101"/>
    <p:sldId id="366" r:id="rId102"/>
    <p:sldId id="367" r:id="rId103"/>
    <p:sldId id="368" r:id="rId104"/>
    <p:sldId id="369" r:id="rId105"/>
    <p:sldId id="370" r:id="rId106"/>
    <p:sldId id="371" r:id="rId107"/>
    <p:sldId id="372" r:id="rId108"/>
    <p:sldId id="373" r:id="rId109"/>
    <p:sldId id="374" r:id="rId110"/>
    <p:sldId id="375" r:id="rId111"/>
    <p:sldId id="376" r:id="rId112"/>
    <p:sldId id="377" r:id="rId113"/>
    <p:sldId id="378" r:id="rId114"/>
    <p:sldId id="379" r:id="rId115"/>
    <p:sldId id="380" r:id="rId116"/>
    <p:sldId id="381" r:id="rId117"/>
    <p:sldId id="382" r:id="rId118"/>
    <p:sldId id="383" r:id="rId119"/>
    <p:sldId id="384" r:id="rId120"/>
    <p:sldId id="385" r:id="rId121"/>
    <p:sldId id="386" r:id="rId122"/>
    <p:sldId id="387" r:id="rId123"/>
    <p:sldId id="388" r:id="rId124"/>
    <p:sldId id="389" r:id="rId125"/>
    <p:sldId id="390" r:id="rId126"/>
    <p:sldId id="391" r:id="rId127"/>
    <p:sldId id="392" r:id="rId128"/>
    <p:sldId id="393" r:id="rId129"/>
    <p:sldId id="394" r:id="rId130"/>
    <p:sldId id="395" r:id="rId131"/>
    <p:sldId id="396" r:id="rId132"/>
    <p:sldId id="397" r:id="rId133"/>
    <p:sldId id="398" r:id="rId134"/>
    <p:sldId id="399" r:id="rId135"/>
    <p:sldId id="400" r:id="rId136"/>
    <p:sldId id="401" r:id="rId137"/>
    <p:sldId id="402" r:id="rId138"/>
    <p:sldId id="403" r:id="rId139"/>
    <p:sldId id="404" r:id="rId140"/>
    <p:sldId id="405" r:id="rId141"/>
    <p:sldId id="332" r:id="rId142"/>
    <p:sldId id="339" r:id="rId143"/>
    <p:sldId id="340" r:id="rId144"/>
    <p:sldId id="341" r:id="rId145"/>
    <p:sldId id="259" r:id="rId1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E1D34D-47C0-4C89-8CE6-4918666520F5}" type="datetimeFigureOut">
              <a:rPr lang="en-US" smtClean="0"/>
              <a:pPr/>
              <a:t>7/3/2019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1646E0-FCB2-4A73-B317-AC95AA81946C}"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a:lstStyle/>
          <a:p>
            <a:endParaRPr lang="ar-KW" smtClean="0"/>
          </a:p>
        </p:txBody>
      </p:sp>
      <p:sp>
        <p:nvSpPr>
          <p:cNvPr id="152580" name="Slide Number Placeholder 3"/>
          <p:cNvSpPr>
            <a:spLocks noGrp="1"/>
          </p:cNvSpPr>
          <p:nvPr>
            <p:ph type="sldNum" sz="quarter" idx="5"/>
          </p:nvPr>
        </p:nvSpPr>
        <p:spPr bwMode="auto">
          <a:noFill/>
          <a:ln>
            <a:miter lim="800000"/>
            <a:headEnd/>
            <a:tailEnd/>
          </a:ln>
        </p:spPr>
        <p:txBody>
          <a:bodyPr/>
          <a:lstStyle/>
          <a:p>
            <a:fld id="{D758D36E-DABC-488E-99C3-52A35D47AB30}" type="slidenum">
              <a:rPr lang="en-US" smtClean="0">
                <a:latin typeface="Arial" pitchFamily="34" charset="0"/>
                <a:ea typeface="MS PGothic" pitchFamily="34" charset="-128"/>
              </a:rPr>
              <a:pPr/>
              <a:t>13</a:t>
            </a:fld>
            <a:endParaRPr lang="en-US" dirty="0" smtClean="0">
              <a:latin typeface="Arial" pitchFamily="34"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a:lstStyle/>
          <a:p>
            <a:endParaRPr lang="ar-KW" smtClean="0"/>
          </a:p>
        </p:txBody>
      </p:sp>
      <p:sp>
        <p:nvSpPr>
          <p:cNvPr id="153604" name="Slide Number Placeholder 3"/>
          <p:cNvSpPr>
            <a:spLocks noGrp="1"/>
          </p:cNvSpPr>
          <p:nvPr>
            <p:ph type="sldNum" sz="quarter" idx="5"/>
          </p:nvPr>
        </p:nvSpPr>
        <p:spPr bwMode="auto">
          <a:noFill/>
          <a:ln>
            <a:miter lim="800000"/>
            <a:headEnd/>
            <a:tailEnd/>
          </a:ln>
        </p:spPr>
        <p:txBody>
          <a:bodyPr/>
          <a:lstStyle/>
          <a:p>
            <a:fld id="{627F82C5-57D8-41C7-AAB8-E452F87415E6}" type="slidenum">
              <a:rPr lang="en-US" smtClean="0">
                <a:latin typeface="Arial" pitchFamily="34" charset="0"/>
                <a:ea typeface="MS PGothic" pitchFamily="34" charset="-128"/>
              </a:rPr>
              <a:pPr/>
              <a:t>95</a:t>
            </a:fld>
            <a:endParaRPr lang="en-US" smtClean="0">
              <a:latin typeface="Arial" pitchFamily="34"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a:lstStyle/>
          <a:p>
            <a:endParaRPr lang="ar-KW" smtClean="0"/>
          </a:p>
        </p:txBody>
      </p:sp>
      <p:sp>
        <p:nvSpPr>
          <p:cNvPr id="154628" name="Slide Number Placeholder 3"/>
          <p:cNvSpPr>
            <a:spLocks noGrp="1"/>
          </p:cNvSpPr>
          <p:nvPr>
            <p:ph type="sldNum" sz="quarter" idx="5"/>
          </p:nvPr>
        </p:nvSpPr>
        <p:spPr bwMode="auto">
          <a:noFill/>
          <a:ln>
            <a:miter lim="800000"/>
            <a:headEnd/>
            <a:tailEnd/>
          </a:ln>
        </p:spPr>
        <p:txBody>
          <a:bodyPr/>
          <a:lstStyle/>
          <a:p>
            <a:fld id="{34667A23-8DDB-4F5F-A943-C16AE43B4D7F}" type="slidenum">
              <a:rPr lang="en-US" smtClean="0">
                <a:latin typeface="Arial" pitchFamily="34" charset="0"/>
                <a:ea typeface="MS PGothic" pitchFamily="34" charset="-128"/>
              </a:rPr>
              <a:pPr/>
              <a:t>126</a:t>
            </a:fld>
            <a:endParaRPr lang="en-US" smtClean="0">
              <a:latin typeface="Arial"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290B15-DB56-464F-B865-98881C76EB89}" type="datetimeFigureOut">
              <a:rPr lang="en-US" smtClean="0"/>
              <a:pPr/>
              <a:t>7/3/2019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290B15-DB56-464F-B865-98881C76EB89}" type="datetimeFigureOut">
              <a:rPr lang="en-US" smtClean="0"/>
              <a:pPr/>
              <a:t>7/3/2019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90B15-DB56-464F-B865-98881C76EB89}" type="datetimeFigureOut">
              <a:rPr lang="en-US" smtClean="0"/>
              <a:pPr/>
              <a:t>7/3/2019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90B15-DB56-464F-B865-98881C76EB89}" type="datetimeFigureOut">
              <a:rPr lang="en-US" smtClean="0"/>
              <a:pPr/>
              <a:t>7/3/2019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0628-E0F2-401F-90A7-6C33B6EAEC17}"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0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8.png"/><Relationship Id="rId7" Type="http://schemas.openxmlformats.org/officeDocument/2006/relationships/image" Target="../media/image72.jpe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9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9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lal Sciences Academy - Transparency.png"/>
          <p:cNvPicPr>
            <a:picLocks noChangeAspect="1"/>
          </p:cNvPicPr>
          <p:nvPr/>
        </p:nvPicPr>
        <p:blipFill>
          <a:blip r:embed="rId2" cstate="print"/>
          <a:stretch>
            <a:fillRect/>
          </a:stretch>
        </p:blipFill>
        <p:spPr>
          <a:xfrm>
            <a:off x="500034" y="2224289"/>
            <a:ext cx="5108458" cy="1630683"/>
          </a:xfrm>
          <a:prstGeom prst="rect">
            <a:avLst/>
          </a:prstGeom>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1" name="Picture 10" descr="HSA Tranparent.png"/>
          <p:cNvPicPr>
            <a:picLocks noChangeAspect="1"/>
          </p:cNvPicPr>
          <p:nvPr/>
        </p:nvPicPr>
        <p:blipFill>
          <a:blip r:embed="rId3"/>
          <a:stretch>
            <a:fillRect/>
          </a:stretch>
        </p:blipFill>
        <p:spPr>
          <a:xfrm>
            <a:off x="5715008" y="1928802"/>
            <a:ext cx="2520000" cy="252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304800" y="1219200"/>
            <a:ext cx="8382000" cy="4094163"/>
          </a:xfrm>
          <a:prstGeom prst="rect">
            <a:avLst/>
          </a:prstGeom>
          <a:noFill/>
          <a:ln>
            <a:noFill/>
          </a:ln>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457200" indent="-457200" algn="just">
              <a:lnSpc>
                <a:spcPct val="200000"/>
              </a:lnSpc>
              <a:buFont typeface="Courier New" pitchFamily="49" charset="0"/>
              <a:buChar char="o"/>
              <a:tabLst>
                <a:tab pos="6972300" algn="l"/>
              </a:tabLst>
              <a:defRPr/>
            </a:pPr>
            <a:r>
              <a:rPr lang="en-US" sz="2600" dirty="0" smtClean="0">
                <a:latin typeface="+mn-lt"/>
              </a:rPr>
              <a:t>Full </a:t>
            </a:r>
            <a:r>
              <a:rPr lang="en-US" sz="2600" b="1" dirty="0" smtClean="0">
                <a:latin typeface="+mn-lt"/>
              </a:rPr>
              <a:t>disappearance</a:t>
            </a:r>
            <a:r>
              <a:rPr lang="en-US" sz="2600" dirty="0" smtClean="0">
                <a:latin typeface="+mn-lt"/>
              </a:rPr>
              <a:t> </a:t>
            </a:r>
            <a:r>
              <a:rPr lang="en-US" sz="2600" dirty="0">
                <a:latin typeface="+mn-lt"/>
              </a:rPr>
              <a:t>of the </a:t>
            </a:r>
            <a:r>
              <a:rPr lang="en-US" sz="2600" dirty="0" smtClean="0">
                <a:latin typeface="+mn-lt"/>
              </a:rPr>
              <a:t>original Haram/Najis material.</a:t>
            </a:r>
          </a:p>
          <a:p>
            <a:pPr marL="457200" indent="-457200" algn="just">
              <a:lnSpc>
                <a:spcPct val="200000"/>
              </a:lnSpc>
              <a:buFont typeface="Courier New" pitchFamily="49" charset="0"/>
              <a:buChar char="o"/>
              <a:tabLst>
                <a:tab pos="6972300" algn="l"/>
              </a:tabLst>
              <a:defRPr/>
            </a:pPr>
            <a:r>
              <a:rPr lang="en-US" sz="2600" dirty="0" smtClean="0">
                <a:latin typeface="+mn-lt"/>
              </a:rPr>
              <a:t> </a:t>
            </a:r>
            <a:r>
              <a:rPr lang="en-GB" sz="2600" dirty="0" smtClean="0">
                <a:latin typeface="+mn-lt"/>
              </a:rPr>
              <a:t>i.e. any </a:t>
            </a:r>
            <a:r>
              <a:rPr lang="en-GB" sz="2600" dirty="0">
                <a:latin typeface="+mn-lt"/>
              </a:rPr>
              <a:t>part of the original </a:t>
            </a:r>
            <a:r>
              <a:rPr lang="en-US" sz="2600" dirty="0" smtClean="0">
                <a:latin typeface="+mn-lt"/>
              </a:rPr>
              <a:t>Haram/Najis </a:t>
            </a:r>
            <a:r>
              <a:rPr lang="en-US" sz="2600" dirty="0">
                <a:latin typeface="+mn-lt"/>
              </a:rPr>
              <a:t>material </a:t>
            </a:r>
            <a:r>
              <a:rPr lang="en-GB" sz="2600" b="1" dirty="0">
                <a:latin typeface="+mn-lt"/>
              </a:rPr>
              <a:t>does not exist</a:t>
            </a:r>
            <a:r>
              <a:rPr lang="en-GB" sz="2600" dirty="0">
                <a:latin typeface="+mn-lt"/>
              </a:rPr>
              <a:t> any more in the newly formed </a:t>
            </a:r>
            <a:r>
              <a:rPr lang="en-GB" sz="2600" dirty="0" smtClean="0">
                <a:latin typeface="+mn-lt"/>
              </a:rPr>
              <a:t>product.</a:t>
            </a:r>
            <a:endParaRPr lang="en-US" sz="2600" dirty="0">
              <a:latin typeface="+mn-lt"/>
            </a:endParaRPr>
          </a:p>
          <a:p>
            <a:pPr marL="457200" indent="-457200" algn="just">
              <a:lnSpc>
                <a:spcPct val="200000"/>
              </a:lnSpc>
              <a:buFont typeface="Courier New" pitchFamily="49" charset="0"/>
              <a:buChar char="o"/>
              <a:tabLst>
                <a:tab pos="6972300" algn="l"/>
              </a:tabLst>
              <a:defRPr/>
            </a:pPr>
            <a:r>
              <a:rPr lang="en-US" sz="2600" dirty="0" smtClean="0">
                <a:latin typeface="+mn-lt"/>
              </a:rPr>
              <a:t>And there </a:t>
            </a:r>
            <a:r>
              <a:rPr lang="en-US" sz="2600" dirty="0">
                <a:latin typeface="+mn-lt"/>
              </a:rPr>
              <a:t>is </a:t>
            </a:r>
            <a:r>
              <a:rPr lang="en-US" sz="2600" b="1" dirty="0">
                <a:latin typeface="+mn-lt"/>
              </a:rPr>
              <a:t>no way of identifying </a:t>
            </a:r>
            <a:r>
              <a:rPr lang="en-US" sz="2600" dirty="0">
                <a:latin typeface="+mn-lt"/>
              </a:rPr>
              <a:t>it or </a:t>
            </a:r>
            <a:r>
              <a:rPr lang="en-US" sz="2600" b="1" dirty="0" smtClean="0">
                <a:latin typeface="+mn-lt"/>
              </a:rPr>
              <a:t>extracting</a:t>
            </a:r>
            <a:r>
              <a:rPr lang="en-US" sz="2600" dirty="0" smtClean="0">
                <a:latin typeface="+mn-lt"/>
              </a:rPr>
              <a:t> </a:t>
            </a:r>
            <a:r>
              <a:rPr lang="en-US" sz="2600" dirty="0">
                <a:latin typeface="+mn-lt"/>
              </a:rPr>
              <a:t>it again from the </a:t>
            </a:r>
            <a:r>
              <a:rPr lang="en-US" sz="2600" dirty="0" smtClean="0">
                <a:latin typeface="+mn-lt"/>
              </a:rPr>
              <a:t>end product.</a:t>
            </a:r>
          </a:p>
        </p:txBody>
      </p:sp>
      <p:sp>
        <p:nvSpPr>
          <p:cNvPr id="4" name="Rectangle 3"/>
          <p:cNvSpPr/>
          <p:nvPr/>
        </p:nvSpPr>
        <p:spPr>
          <a:xfrm>
            <a:off x="430213" y="533400"/>
            <a:ext cx="957262" cy="708025"/>
          </a:xfrm>
          <a:prstGeom prst="rect">
            <a:avLst/>
          </a:prstGeom>
        </p:spPr>
        <p:txBody>
          <a:bodyPr wrap="none">
            <a:spAutoFit/>
          </a:bodyPr>
          <a:lstStyle/>
          <a:p>
            <a:pPr>
              <a:defRPr/>
            </a:pPr>
            <a:r>
              <a:rPr lang="en-US" sz="4000" dirty="0">
                <a:latin typeface="+mn-lt"/>
              </a:rPr>
              <a:t>i.e. </a:t>
            </a:r>
          </a:p>
        </p:txBody>
      </p:sp>
      <p:sp>
        <p:nvSpPr>
          <p:cNvPr id="5" name="Rectangle 4"/>
          <p:cNvSpPr>
            <a:spLocks noChangeArrowheads="1"/>
          </p:cNvSpPr>
          <p:nvPr/>
        </p:nvSpPr>
        <p:spPr bwMode="auto">
          <a:xfrm>
            <a:off x="495300" y="5562600"/>
            <a:ext cx="8153400" cy="492125"/>
          </a:xfrm>
          <a:prstGeom prst="rect">
            <a:avLst/>
          </a:prstGeom>
          <a:solidFill>
            <a:srgbClr val="00B050"/>
          </a:solid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ctr">
              <a:defRPr/>
            </a:pPr>
            <a:r>
              <a:rPr lang="en-US" sz="2600" b="1" dirty="0" smtClean="0">
                <a:solidFill>
                  <a:schemeClr val="bg1"/>
                </a:solidFill>
                <a:latin typeface="+mn-lt"/>
              </a:rPr>
              <a:t>This is where this presentation stand with Istihala</a:t>
            </a:r>
            <a:endParaRPr lang="ar-KW" sz="2600" b="1" dirty="0">
              <a:solidFill>
                <a:schemeClr val="bg1"/>
              </a:solidFill>
              <a:latin typeface="+mn-lt"/>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228600" y="357166"/>
            <a:ext cx="8686800" cy="158115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marL="342900" indent="-342900" algn="just">
              <a:lnSpc>
                <a:spcPct val="200000"/>
              </a:lnSpc>
              <a:buFont typeface="Courier New" pitchFamily="49" charset="0"/>
              <a:buChar char="o"/>
              <a:defRPr/>
            </a:pPr>
            <a:r>
              <a:rPr lang="en-US" sz="2600" dirty="0">
                <a:latin typeface="+mn-lt"/>
                <a:cs typeface="Simplified Arabic" pitchFamily="18" charset="-78"/>
              </a:rPr>
              <a:t>Blood plasma is also a component of animal feed, which comes mainly from animal/birds and pig sources. </a:t>
            </a:r>
          </a:p>
        </p:txBody>
      </p:sp>
      <p:sp>
        <p:nvSpPr>
          <p:cNvPr id="8" name="Rectangle 8"/>
          <p:cNvSpPr>
            <a:spLocks noChangeArrowheads="1"/>
          </p:cNvSpPr>
          <p:nvPr/>
        </p:nvSpPr>
        <p:spPr bwMode="auto">
          <a:xfrm>
            <a:off x="228600" y="2154216"/>
            <a:ext cx="8686800" cy="399415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marL="342900" indent="-342900" algn="just">
              <a:lnSpc>
                <a:spcPct val="200000"/>
              </a:lnSpc>
              <a:buFont typeface="Courier New" pitchFamily="49" charset="0"/>
              <a:buChar char="o"/>
              <a:defRPr/>
            </a:pPr>
            <a:r>
              <a:rPr lang="en-US" sz="2600" dirty="0">
                <a:latin typeface="+mn-lt"/>
                <a:cs typeface="Simplified Arabic" pitchFamily="18" charset="-78"/>
              </a:rPr>
              <a:t>Which means that milk and dairy products that comes from the west are contaminated with fodder containing pig’s blood plasma and other animals. </a:t>
            </a:r>
          </a:p>
          <a:p>
            <a:pPr marL="342900" indent="-342900" algn="just">
              <a:lnSpc>
                <a:spcPct val="200000"/>
              </a:lnSpc>
              <a:buFont typeface="Courier New" pitchFamily="49" charset="0"/>
              <a:buChar char="o"/>
              <a:defRPr/>
            </a:pPr>
            <a:r>
              <a:rPr lang="en-US" sz="2600" dirty="0">
                <a:latin typeface="+mn-lt"/>
                <a:cs typeface="Simplified Arabic" pitchFamily="18" charset="-78"/>
              </a:rPr>
              <a:t>Which means there is a need  to have Halal certificate for Western milk.</a:t>
            </a:r>
            <a:endParaRPr lang="ar-KW" sz="2600" dirty="0">
              <a:latin typeface="+mn-lt"/>
              <a:cs typeface="Simplified Arabic" pitchFamily="18" charset="-78"/>
            </a:endParaRPr>
          </a:p>
        </p:txBody>
      </p:sp>
      <p:sp>
        <p:nvSpPr>
          <p:cNvPr id="10" name="Rectangle 9"/>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786454"/>
            <a:ext cx="30289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en-US" sz="1400">
                <a:latin typeface="+mn-lt"/>
                <a:cs typeface="Times New Roman" pitchFamily="18" charset="0"/>
              </a:rPr>
              <a:t>http://www.feedipedia.org/node/221</a:t>
            </a:r>
          </a:p>
        </p:txBody>
      </p:sp>
      <p:sp>
        <p:nvSpPr>
          <p:cNvPr id="3" name="Rectangle 2"/>
          <p:cNvSpPr>
            <a:spLocks noChangeArrowheads="1"/>
          </p:cNvSpPr>
          <p:nvPr/>
        </p:nvSpPr>
        <p:spPr bwMode="auto">
          <a:xfrm>
            <a:off x="247650" y="381000"/>
            <a:ext cx="8686800" cy="2392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1450" indent="-171450" algn="just">
              <a:lnSpc>
                <a:spcPct val="200000"/>
              </a:lnSpc>
              <a:buFont typeface="Courier New" pitchFamily="49" charset="0"/>
              <a:buChar char="o"/>
              <a:defRPr/>
            </a:pPr>
            <a:r>
              <a:rPr lang="en-US" sz="2600" dirty="0">
                <a:latin typeface="+mn-lt"/>
                <a:cs typeface="Simplified Arabic" pitchFamily="18" charset="-78"/>
              </a:rPr>
              <a:t> The change in blood plasma is a physical change obtained by centrifugation, and this change can not be considered sufficient to transfer the rule from Haram to Halal.</a:t>
            </a:r>
            <a:endParaRPr lang="ar-KW" sz="2600" dirty="0">
              <a:latin typeface="+mn-lt"/>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758825"/>
          <a:ext cx="8001000" cy="5641974"/>
        </p:xfrm>
        <a:graphic>
          <a:graphicData uri="http://schemas.openxmlformats.org/drawingml/2006/table">
            <a:tbl>
              <a:tblPr/>
              <a:tblGrid>
                <a:gridCol w="2000250"/>
                <a:gridCol w="2000250"/>
                <a:gridCol w="2000250"/>
                <a:gridCol w="2000250"/>
              </a:tblGrid>
              <a:tr h="271129">
                <a:tc>
                  <a:txBody>
                    <a:bodyPr/>
                    <a:lstStyle/>
                    <a:p>
                      <a:r>
                        <a:rPr lang="en-US" sz="1100" b="1" dirty="0"/>
                        <a:t>Blood fraction</a:t>
                      </a:r>
                    </a:p>
                  </a:txBody>
                  <a:tcPr marL="54530" marR="54530" marT="27268" marB="27268" anchor="ctr">
                    <a:lnL>
                      <a:noFill/>
                    </a:lnL>
                    <a:lnR>
                      <a:noFill/>
                    </a:lnR>
                    <a:lnT>
                      <a:noFill/>
                    </a:lnT>
                    <a:lnB>
                      <a:noFill/>
                    </a:lnB>
                  </a:tcPr>
                </a:tc>
                <a:tc>
                  <a:txBody>
                    <a:bodyPr/>
                    <a:lstStyle/>
                    <a:p>
                      <a:r>
                        <a:rPr lang="en-US" sz="1100" b="1" dirty="0"/>
                        <a:t>Function</a:t>
                      </a:r>
                    </a:p>
                  </a:txBody>
                  <a:tcPr marL="54530" marR="54530" marT="27268" marB="27268" anchor="ctr">
                    <a:lnL>
                      <a:noFill/>
                    </a:lnL>
                    <a:lnR>
                      <a:noFill/>
                    </a:lnR>
                    <a:lnT>
                      <a:noFill/>
                    </a:lnT>
                    <a:lnB>
                      <a:noFill/>
                    </a:lnB>
                  </a:tcPr>
                </a:tc>
                <a:tc>
                  <a:txBody>
                    <a:bodyPr/>
                    <a:lstStyle/>
                    <a:p>
                      <a:r>
                        <a:rPr lang="en-US" sz="1100" b="1" dirty="0"/>
                        <a:t>Food product</a:t>
                      </a:r>
                    </a:p>
                  </a:txBody>
                  <a:tcPr marL="54530" marR="54530" marT="27268" marB="27268" anchor="ctr">
                    <a:lnL>
                      <a:noFill/>
                    </a:lnL>
                    <a:lnR>
                      <a:noFill/>
                    </a:lnR>
                    <a:lnT>
                      <a:noFill/>
                    </a:lnT>
                    <a:lnB>
                      <a:noFill/>
                    </a:lnB>
                  </a:tcPr>
                </a:tc>
                <a:tc>
                  <a:txBody>
                    <a:bodyPr/>
                    <a:lstStyle/>
                    <a:p>
                      <a:r>
                        <a:rPr lang="en-US" sz="1100" b="1" dirty="0"/>
                        <a:t>Reference</a:t>
                      </a:r>
                    </a:p>
                  </a:txBody>
                  <a:tcPr marL="54530" marR="54530" marT="27268" marB="27268" anchor="ctr">
                    <a:lnL>
                      <a:noFill/>
                    </a:lnL>
                    <a:lnR>
                      <a:noFill/>
                    </a:lnR>
                    <a:lnT>
                      <a:noFill/>
                    </a:lnT>
                    <a:lnB>
                      <a:noFill/>
                    </a:lnB>
                  </a:tcPr>
                </a:tc>
              </a:tr>
              <a:tr h="475710">
                <a:tc>
                  <a:txBody>
                    <a:bodyPr/>
                    <a:lstStyle/>
                    <a:p>
                      <a:r>
                        <a:rPr lang="en-US" sz="1100" dirty="0"/>
                        <a:t>Whole animal blood</a:t>
                      </a:r>
                    </a:p>
                  </a:txBody>
                  <a:tcPr marL="54530" marR="54530" marT="27268" marB="27268" anchor="ctr">
                    <a:lnL>
                      <a:noFill/>
                    </a:lnL>
                    <a:lnR>
                      <a:noFill/>
                    </a:lnR>
                    <a:lnT>
                      <a:noFill/>
                    </a:lnT>
                    <a:lnB>
                      <a:noFill/>
                    </a:lnB>
                  </a:tcPr>
                </a:tc>
                <a:tc>
                  <a:txBody>
                    <a:bodyPr/>
                    <a:lstStyle/>
                    <a:p>
                      <a:r>
                        <a:rPr lang="en-US" sz="1100"/>
                        <a:t>Protein source</a:t>
                      </a:r>
                    </a:p>
                  </a:txBody>
                  <a:tcPr marL="54530" marR="54530" marT="27268" marB="27268" anchor="ctr">
                    <a:lnL>
                      <a:noFill/>
                    </a:lnL>
                    <a:lnR>
                      <a:noFill/>
                    </a:lnR>
                    <a:lnT>
                      <a:noFill/>
                    </a:lnT>
                    <a:lnB>
                      <a:noFill/>
                    </a:lnB>
                  </a:tcPr>
                </a:tc>
                <a:tc>
                  <a:txBody>
                    <a:bodyPr/>
                    <a:lstStyle/>
                    <a:p>
                      <a:r>
                        <a:rPr lang="en-US" sz="1100"/>
                        <a:t>Spanish blood sausage</a:t>
                      </a:r>
                    </a:p>
                  </a:txBody>
                  <a:tcPr marL="54530" marR="54530" marT="27268" marB="27268" anchor="ctr">
                    <a:lnL>
                      <a:noFill/>
                    </a:lnL>
                    <a:lnR>
                      <a:noFill/>
                    </a:lnR>
                    <a:lnT>
                      <a:noFill/>
                    </a:lnT>
                    <a:lnB>
                      <a:noFill/>
                    </a:lnB>
                  </a:tcPr>
                </a:tc>
                <a:tc>
                  <a:txBody>
                    <a:bodyPr/>
                    <a:lstStyle/>
                    <a:p>
                      <a:r>
                        <a:rPr lang="en-US" sz="1100"/>
                        <a:t>Santos and others 2003</a:t>
                      </a:r>
                    </a:p>
                  </a:txBody>
                  <a:tcPr marL="54530" marR="54530" marT="27268" marB="27268" anchor="ctr">
                    <a:lnL>
                      <a:noFill/>
                    </a:lnL>
                    <a:lnR>
                      <a:noFill/>
                    </a:lnR>
                    <a:lnT>
                      <a:noFill/>
                    </a:lnT>
                    <a:lnB>
                      <a:noFill/>
                    </a:lnB>
                  </a:tcPr>
                </a:tc>
              </a:tr>
              <a:tr h="475710">
                <a:tc>
                  <a:txBody>
                    <a:bodyPr/>
                    <a:lstStyle/>
                    <a:p>
                      <a:r>
                        <a:rPr lang="en-US" sz="1100"/>
                        <a:t>Bovine hemoglobin</a:t>
                      </a:r>
                    </a:p>
                  </a:txBody>
                  <a:tcPr marL="54530" marR="54530" marT="27268" marB="27268" anchor="ctr">
                    <a:lnL>
                      <a:noFill/>
                    </a:lnL>
                    <a:lnR>
                      <a:noFill/>
                    </a:lnR>
                    <a:lnT>
                      <a:noFill/>
                    </a:lnT>
                    <a:lnB>
                      <a:noFill/>
                    </a:lnB>
                  </a:tcPr>
                </a:tc>
                <a:tc>
                  <a:txBody>
                    <a:bodyPr/>
                    <a:lstStyle/>
                    <a:p>
                      <a:r>
                        <a:rPr lang="en-US" sz="1100"/>
                        <a:t>Iron fortification</a:t>
                      </a:r>
                    </a:p>
                  </a:txBody>
                  <a:tcPr marL="54530" marR="54530" marT="27268" marB="27268" anchor="ctr">
                    <a:lnL>
                      <a:noFill/>
                    </a:lnL>
                    <a:lnR>
                      <a:noFill/>
                    </a:lnR>
                    <a:lnT>
                      <a:noFill/>
                    </a:lnT>
                    <a:lnB>
                      <a:noFill/>
                    </a:lnB>
                  </a:tcPr>
                </a:tc>
                <a:tc>
                  <a:txBody>
                    <a:bodyPr/>
                    <a:lstStyle/>
                    <a:p>
                      <a:r>
                        <a:rPr lang="en-US" sz="1100"/>
                        <a:t>Cookies</a:t>
                      </a:r>
                    </a:p>
                  </a:txBody>
                  <a:tcPr marL="54530" marR="54530" marT="27268" marB="27268" anchor="ctr">
                    <a:lnL>
                      <a:noFill/>
                    </a:lnL>
                    <a:lnR>
                      <a:noFill/>
                    </a:lnR>
                    <a:lnT>
                      <a:noFill/>
                    </a:lnT>
                    <a:lnB>
                      <a:noFill/>
                    </a:lnB>
                  </a:tcPr>
                </a:tc>
                <a:tc>
                  <a:txBody>
                    <a:bodyPr/>
                    <a:lstStyle/>
                    <a:p>
                      <a:r>
                        <a:rPr lang="en-US" sz="1100"/>
                        <a:t>Walter and others 1993</a:t>
                      </a:r>
                    </a:p>
                  </a:txBody>
                  <a:tcPr marL="54530" marR="54530" marT="27268" marB="27268" anchor="ctr">
                    <a:lnL>
                      <a:noFill/>
                    </a:lnL>
                    <a:lnR>
                      <a:noFill/>
                    </a:lnR>
                    <a:lnT>
                      <a:noFill/>
                    </a:lnT>
                    <a:lnB>
                      <a:noFill/>
                    </a:lnB>
                  </a:tcPr>
                </a:tc>
              </a:tr>
              <a:tr h="475710">
                <a:tc>
                  <a:txBody>
                    <a:bodyPr/>
                    <a:lstStyle/>
                    <a:p>
                      <a:r>
                        <a:rPr lang="en-US" sz="1100"/>
                        <a:t>Bovine globin and plasma</a:t>
                      </a:r>
                    </a:p>
                  </a:txBody>
                  <a:tcPr marL="54530" marR="54530" marT="27268" marB="27268" anchor="ctr">
                    <a:lnL>
                      <a:noFill/>
                    </a:lnL>
                    <a:lnR>
                      <a:noFill/>
                    </a:lnR>
                    <a:lnT>
                      <a:noFill/>
                    </a:lnT>
                    <a:lnB>
                      <a:noFill/>
                    </a:lnB>
                  </a:tcPr>
                </a:tc>
                <a:tc>
                  <a:txBody>
                    <a:bodyPr/>
                    <a:lstStyle/>
                    <a:p>
                      <a:r>
                        <a:rPr lang="en-US" sz="1100"/>
                        <a:t>Fat replacer</a:t>
                      </a:r>
                    </a:p>
                  </a:txBody>
                  <a:tcPr marL="54530" marR="54530" marT="27268" marB="27268" anchor="ctr">
                    <a:lnL>
                      <a:noFill/>
                    </a:lnL>
                    <a:lnR>
                      <a:noFill/>
                    </a:lnR>
                    <a:lnT>
                      <a:noFill/>
                    </a:lnT>
                    <a:lnB>
                      <a:noFill/>
                    </a:lnB>
                  </a:tcPr>
                </a:tc>
                <a:tc>
                  <a:txBody>
                    <a:bodyPr/>
                    <a:lstStyle/>
                    <a:p>
                      <a:r>
                        <a:rPr lang="en-US" sz="1100" dirty="0"/>
                        <a:t>Ham pâté</a:t>
                      </a:r>
                    </a:p>
                  </a:txBody>
                  <a:tcPr marL="54530" marR="54530" marT="27268" marB="27268" anchor="ctr">
                    <a:lnL>
                      <a:noFill/>
                    </a:lnL>
                    <a:lnR>
                      <a:noFill/>
                    </a:lnR>
                    <a:lnT>
                      <a:noFill/>
                    </a:lnT>
                    <a:lnB>
                      <a:noFill/>
                    </a:lnB>
                  </a:tcPr>
                </a:tc>
                <a:tc>
                  <a:txBody>
                    <a:bodyPr/>
                    <a:lstStyle/>
                    <a:p>
                      <a:r>
                        <a:rPr lang="en-US" sz="1100"/>
                        <a:t>Viana and others 2005</a:t>
                      </a:r>
                    </a:p>
                  </a:txBody>
                  <a:tcPr marL="54530" marR="54530" marT="27268" marB="27268" anchor="ctr">
                    <a:lnL>
                      <a:noFill/>
                    </a:lnL>
                    <a:lnR>
                      <a:noFill/>
                    </a:lnR>
                    <a:lnT>
                      <a:noFill/>
                    </a:lnT>
                    <a:lnB>
                      <a:noFill/>
                    </a:lnB>
                  </a:tcPr>
                </a:tc>
              </a:tr>
              <a:tr h="680292">
                <a:tc>
                  <a:txBody>
                    <a:bodyPr/>
                    <a:lstStyle/>
                    <a:p>
                      <a:r>
                        <a:rPr lang="en-US" sz="1100"/>
                        <a:t>Animal plasma</a:t>
                      </a:r>
                    </a:p>
                  </a:txBody>
                  <a:tcPr marL="54530" marR="54530" marT="27268" marB="27268" anchor="ctr">
                    <a:lnL>
                      <a:noFill/>
                    </a:lnL>
                    <a:lnR>
                      <a:noFill/>
                    </a:lnR>
                    <a:lnT>
                      <a:noFill/>
                    </a:lnT>
                    <a:lnB>
                      <a:noFill/>
                    </a:lnB>
                  </a:tcPr>
                </a:tc>
                <a:tc>
                  <a:txBody>
                    <a:bodyPr/>
                    <a:lstStyle/>
                    <a:p>
                      <a:r>
                        <a:rPr lang="en-US" sz="1100"/>
                        <a:t>Fat replacer</a:t>
                      </a:r>
                    </a:p>
                  </a:txBody>
                  <a:tcPr marL="54530" marR="54530" marT="27268" marB="27268" anchor="ctr">
                    <a:lnL>
                      <a:noFill/>
                    </a:lnL>
                    <a:lnR>
                      <a:noFill/>
                    </a:lnR>
                    <a:lnT>
                      <a:noFill/>
                    </a:lnT>
                    <a:lnB>
                      <a:noFill/>
                    </a:lnB>
                  </a:tcPr>
                </a:tc>
                <a:tc>
                  <a:txBody>
                    <a:bodyPr/>
                    <a:lstStyle/>
                    <a:p>
                      <a:r>
                        <a:rPr lang="en-US" sz="1100"/>
                        <a:t>Bologna (fermented) sausage</a:t>
                      </a:r>
                    </a:p>
                  </a:txBody>
                  <a:tcPr marL="54530" marR="54530" marT="27268" marB="27268" anchor="ctr">
                    <a:lnL>
                      <a:noFill/>
                    </a:lnL>
                    <a:lnR>
                      <a:noFill/>
                    </a:lnR>
                    <a:lnT>
                      <a:noFill/>
                    </a:lnT>
                    <a:lnB>
                      <a:noFill/>
                    </a:lnB>
                  </a:tcPr>
                </a:tc>
                <a:tc>
                  <a:txBody>
                    <a:bodyPr/>
                    <a:lstStyle/>
                    <a:p>
                      <a:r>
                        <a:rPr lang="en-US" sz="1100"/>
                        <a:t>Cofrades and others 2000</a:t>
                      </a:r>
                    </a:p>
                  </a:txBody>
                  <a:tcPr marL="54530" marR="54530" marT="27268" marB="27268" anchor="ctr">
                    <a:lnL>
                      <a:noFill/>
                    </a:lnL>
                    <a:lnR>
                      <a:noFill/>
                    </a:lnR>
                    <a:lnT>
                      <a:noFill/>
                    </a:lnT>
                    <a:lnB>
                      <a:noFill/>
                    </a:lnB>
                  </a:tcPr>
                </a:tc>
              </a:tr>
              <a:tr h="884873">
                <a:tc>
                  <a:txBody>
                    <a:bodyPr/>
                    <a:lstStyle/>
                    <a:p>
                      <a:r>
                        <a:rPr lang="en-US" sz="1100" dirty="0"/>
                        <a:t>Porcine </a:t>
                      </a:r>
                      <a:r>
                        <a:rPr lang="en-US" sz="1100" dirty="0" err="1"/>
                        <a:t>transglutaminase</a:t>
                      </a:r>
                      <a:r>
                        <a:rPr lang="en-US" sz="1100" dirty="0"/>
                        <a:t>, fibrinogen, thrombin</a:t>
                      </a:r>
                    </a:p>
                  </a:txBody>
                  <a:tcPr marL="54530" marR="54530" marT="27268" marB="27268" anchor="ctr">
                    <a:lnL>
                      <a:noFill/>
                    </a:lnL>
                    <a:lnR>
                      <a:noFill/>
                    </a:lnR>
                    <a:lnT>
                      <a:noFill/>
                    </a:lnT>
                    <a:lnB>
                      <a:noFill/>
                    </a:lnB>
                  </a:tcPr>
                </a:tc>
                <a:tc>
                  <a:txBody>
                    <a:bodyPr/>
                    <a:lstStyle/>
                    <a:p>
                      <a:r>
                        <a:rPr lang="en-US" sz="1100"/>
                        <a:t>Binder</a:t>
                      </a:r>
                    </a:p>
                  </a:txBody>
                  <a:tcPr marL="54530" marR="54530" marT="27268" marB="27268" anchor="ctr">
                    <a:lnL>
                      <a:noFill/>
                    </a:lnL>
                    <a:lnR>
                      <a:noFill/>
                    </a:lnR>
                    <a:lnT>
                      <a:noFill/>
                    </a:lnT>
                    <a:lnB>
                      <a:noFill/>
                    </a:lnB>
                  </a:tcPr>
                </a:tc>
                <a:tc>
                  <a:txBody>
                    <a:bodyPr/>
                    <a:lstStyle/>
                    <a:p>
                      <a:r>
                        <a:rPr lang="en-US" sz="1100"/>
                        <a:t>Restructured meat products</a:t>
                      </a:r>
                    </a:p>
                  </a:txBody>
                  <a:tcPr marL="54530" marR="54530" marT="27268" marB="27268" anchor="ctr">
                    <a:lnL>
                      <a:noFill/>
                    </a:lnL>
                    <a:lnR>
                      <a:noFill/>
                    </a:lnR>
                    <a:lnT>
                      <a:noFill/>
                    </a:lnT>
                    <a:lnB>
                      <a:noFill/>
                    </a:lnB>
                  </a:tcPr>
                </a:tc>
                <a:tc>
                  <a:txBody>
                    <a:bodyPr/>
                    <a:lstStyle/>
                    <a:p>
                      <a:r>
                        <a:rPr lang="en-US" sz="1100"/>
                        <a:t>Tseng and others 2006</a:t>
                      </a:r>
                    </a:p>
                  </a:txBody>
                  <a:tcPr marL="54530" marR="54530" marT="27268" marB="27268" anchor="ctr">
                    <a:lnL>
                      <a:noFill/>
                    </a:lnL>
                    <a:lnR>
                      <a:noFill/>
                    </a:lnR>
                    <a:lnT>
                      <a:noFill/>
                    </a:lnT>
                    <a:lnB>
                      <a:noFill/>
                    </a:lnB>
                  </a:tcPr>
                </a:tc>
              </a:tr>
              <a:tr h="475710">
                <a:tc>
                  <a:txBody>
                    <a:bodyPr/>
                    <a:lstStyle/>
                    <a:p>
                      <a:r>
                        <a:rPr lang="en-US" sz="1100"/>
                        <a:t>Porcine plasma</a:t>
                      </a:r>
                    </a:p>
                  </a:txBody>
                  <a:tcPr marL="54530" marR="54530" marT="27268" marB="27268" anchor="ctr">
                    <a:lnL>
                      <a:noFill/>
                    </a:lnL>
                    <a:lnR>
                      <a:noFill/>
                    </a:lnR>
                    <a:lnT>
                      <a:noFill/>
                    </a:lnT>
                    <a:lnB>
                      <a:noFill/>
                    </a:lnB>
                  </a:tcPr>
                </a:tc>
                <a:tc>
                  <a:txBody>
                    <a:bodyPr/>
                    <a:lstStyle/>
                    <a:p>
                      <a:r>
                        <a:rPr lang="en-US" sz="1100"/>
                        <a:t>Protease inhibitor</a:t>
                      </a:r>
                    </a:p>
                  </a:txBody>
                  <a:tcPr marL="54530" marR="54530" marT="27268" marB="27268" anchor="ctr">
                    <a:lnL>
                      <a:noFill/>
                    </a:lnL>
                    <a:lnR>
                      <a:noFill/>
                    </a:lnR>
                    <a:lnT>
                      <a:noFill/>
                    </a:lnT>
                    <a:lnB>
                      <a:noFill/>
                    </a:lnB>
                  </a:tcPr>
                </a:tc>
                <a:tc>
                  <a:txBody>
                    <a:bodyPr/>
                    <a:lstStyle/>
                    <a:p>
                      <a:r>
                        <a:rPr lang="en-US" sz="1100"/>
                        <a:t>Surimi</a:t>
                      </a:r>
                    </a:p>
                  </a:txBody>
                  <a:tcPr marL="54530" marR="54530" marT="27268" marB="27268" anchor="ctr">
                    <a:lnL>
                      <a:noFill/>
                    </a:lnL>
                    <a:lnR>
                      <a:noFill/>
                    </a:lnR>
                    <a:lnT>
                      <a:noFill/>
                    </a:lnT>
                    <a:lnB>
                      <a:noFill/>
                    </a:lnB>
                  </a:tcPr>
                </a:tc>
                <a:tc>
                  <a:txBody>
                    <a:bodyPr/>
                    <a:lstStyle/>
                    <a:p>
                      <a:r>
                        <a:rPr lang="en-US" sz="1100"/>
                        <a:t>Visessanguan and others 2000</a:t>
                      </a:r>
                    </a:p>
                  </a:txBody>
                  <a:tcPr marL="54530" marR="54530" marT="27268" marB="27268" anchor="ctr">
                    <a:lnL>
                      <a:noFill/>
                    </a:lnL>
                    <a:lnR>
                      <a:noFill/>
                    </a:lnR>
                    <a:lnT>
                      <a:noFill/>
                    </a:lnT>
                    <a:lnB>
                      <a:noFill/>
                    </a:lnB>
                  </a:tcPr>
                </a:tc>
              </a:tr>
              <a:tr h="475710">
                <a:tc>
                  <a:txBody>
                    <a:bodyPr/>
                    <a:lstStyle/>
                    <a:p>
                      <a:r>
                        <a:rPr lang="en-US" sz="1100"/>
                        <a:t>Chicken plasma</a:t>
                      </a:r>
                    </a:p>
                  </a:txBody>
                  <a:tcPr marL="54530" marR="54530" marT="27268" marB="27268" anchor="ctr">
                    <a:lnL>
                      <a:noFill/>
                    </a:lnL>
                    <a:lnR>
                      <a:noFill/>
                    </a:lnR>
                    <a:lnT>
                      <a:noFill/>
                    </a:lnT>
                    <a:lnB>
                      <a:noFill/>
                    </a:lnB>
                  </a:tcPr>
                </a:tc>
                <a:tc>
                  <a:txBody>
                    <a:bodyPr/>
                    <a:lstStyle/>
                    <a:p>
                      <a:r>
                        <a:rPr lang="en-US" sz="1100"/>
                        <a:t>Protease inhibitor</a:t>
                      </a:r>
                    </a:p>
                  </a:txBody>
                  <a:tcPr marL="54530" marR="54530" marT="27268" marB="27268" anchor="ctr">
                    <a:lnL>
                      <a:noFill/>
                    </a:lnL>
                    <a:lnR>
                      <a:noFill/>
                    </a:lnR>
                    <a:lnT>
                      <a:noFill/>
                    </a:lnT>
                    <a:lnB>
                      <a:noFill/>
                    </a:lnB>
                  </a:tcPr>
                </a:tc>
                <a:tc>
                  <a:txBody>
                    <a:bodyPr/>
                    <a:lstStyle/>
                    <a:p>
                      <a:r>
                        <a:rPr lang="en-US" sz="1100"/>
                        <a:t>Surimi</a:t>
                      </a:r>
                    </a:p>
                  </a:txBody>
                  <a:tcPr marL="54530" marR="54530" marT="27268" marB="27268" anchor="ctr">
                    <a:lnL>
                      <a:noFill/>
                    </a:lnL>
                    <a:lnR>
                      <a:noFill/>
                    </a:lnR>
                    <a:lnT>
                      <a:noFill/>
                    </a:lnT>
                    <a:lnB>
                      <a:noFill/>
                    </a:lnB>
                  </a:tcPr>
                </a:tc>
                <a:tc>
                  <a:txBody>
                    <a:bodyPr/>
                    <a:lstStyle/>
                    <a:p>
                      <a:r>
                        <a:rPr lang="en-US" sz="1100"/>
                        <a:t>Rawdkuen and others 2004</a:t>
                      </a:r>
                    </a:p>
                  </a:txBody>
                  <a:tcPr marL="54530" marR="54530" marT="27268" marB="27268" anchor="ctr">
                    <a:lnL>
                      <a:noFill/>
                    </a:lnL>
                    <a:lnR>
                      <a:noFill/>
                    </a:lnR>
                    <a:lnT>
                      <a:noFill/>
                    </a:lnT>
                    <a:lnB>
                      <a:noFill/>
                    </a:lnB>
                  </a:tcPr>
                </a:tc>
              </a:tr>
              <a:tr h="475710">
                <a:tc>
                  <a:txBody>
                    <a:bodyPr/>
                    <a:lstStyle/>
                    <a:p>
                      <a:r>
                        <a:rPr lang="en-US" sz="1100"/>
                        <a:t>Bovine plasma</a:t>
                      </a:r>
                    </a:p>
                  </a:txBody>
                  <a:tcPr marL="54530" marR="54530" marT="27268" marB="27268" anchor="ctr">
                    <a:lnL>
                      <a:noFill/>
                    </a:lnL>
                    <a:lnR>
                      <a:noFill/>
                    </a:lnR>
                    <a:lnT>
                      <a:noFill/>
                    </a:lnT>
                    <a:lnB>
                      <a:noFill/>
                    </a:lnB>
                  </a:tcPr>
                </a:tc>
                <a:tc>
                  <a:txBody>
                    <a:bodyPr/>
                    <a:lstStyle/>
                    <a:p>
                      <a:r>
                        <a:rPr lang="en-US" sz="1100"/>
                        <a:t>Egg white replacer</a:t>
                      </a:r>
                    </a:p>
                  </a:txBody>
                  <a:tcPr marL="54530" marR="54530" marT="27268" marB="27268" anchor="ctr">
                    <a:lnL>
                      <a:noFill/>
                    </a:lnL>
                    <a:lnR>
                      <a:noFill/>
                    </a:lnR>
                    <a:lnT>
                      <a:noFill/>
                    </a:lnT>
                    <a:lnB>
                      <a:noFill/>
                    </a:lnB>
                  </a:tcPr>
                </a:tc>
                <a:tc>
                  <a:txBody>
                    <a:bodyPr/>
                    <a:lstStyle/>
                    <a:p>
                      <a:r>
                        <a:rPr lang="en-US" sz="1100"/>
                        <a:t>Cakes</a:t>
                      </a:r>
                    </a:p>
                  </a:txBody>
                  <a:tcPr marL="54530" marR="54530" marT="27268" marB="27268" anchor="ctr">
                    <a:lnL>
                      <a:noFill/>
                    </a:lnL>
                    <a:lnR>
                      <a:noFill/>
                    </a:lnR>
                    <a:lnT>
                      <a:noFill/>
                    </a:lnT>
                    <a:lnB>
                      <a:noFill/>
                    </a:lnB>
                  </a:tcPr>
                </a:tc>
                <a:tc>
                  <a:txBody>
                    <a:bodyPr/>
                    <a:lstStyle/>
                    <a:p>
                      <a:r>
                        <a:rPr lang="en-US" sz="1100"/>
                        <a:t>Lee and others 1991</a:t>
                      </a:r>
                    </a:p>
                  </a:txBody>
                  <a:tcPr marL="54530" marR="54530" marT="27268" marB="27268" anchor="ctr">
                    <a:lnL>
                      <a:noFill/>
                    </a:lnL>
                    <a:lnR>
                      <a:noFill/>
                    </a:lnR>
                    <a:lnT>
                      <a:noFill/>
                    </a:lnT>
                    <a:lnB>
                      <a:noFill/>
                    </a:lnB>
                  </a:tcPr>
                </a:tc>
              </a:tr>
              <a:tr h="475710">
                <a:tc>
                  <a:txBody>
                    <a:bodyPr/>
                    <a:lstStyle/>
                    <a:p>
                      <a:r>
                        <a:rPr lang="en-US" sz="1100"/>
                        <a:t> </a:t>
                      </a:r>
                    </a:p>
                  </a:txBody>
                  <a:tcPr marL="54530" marR="54530" marT="27268" marB="27268" anchor="ctr">
                    <a:lnL>
                      <a:noFill/>
                    </a:lnL>
                    <a:lnR>
                      <a:noFill/>
                    </a:lnR>
                    <a:lnT>
                      <a:noFill/>
                    </a:lnT>
                    <a:lnB>
                      <a:noFill/>
                    </a:lnB>
                  </a:tcPr>
                </a:tc>
                <a:tc>
                  <a:txBody>
                    <a:bodyPr/>
                    <a:lstStyle/>
                    <a:p>
                      <a:r>
                        <a:rPr lang="en-US" sz="1100"/>
                        <a:t> </a:t>
                      </a:r>
                    </a:p>
                  </a:txBody>
                  <a:tcPr marL="54530" marR="54530" marT="27268" marB="27268" anchor="ctr">
                    <a:lnL>
                      <a:noFill/>
                    </a:lnL>
                    <a:lnR>
                      <a:noFill/>
                    </a:lnR>
                    <a:lnT>
                      <a:noFill/>
                    </a:lnT>
                    <a:lnB>
                      <a:noFill/>
                    </a:lnB>
                  </a:tcPr>
                </a:tc>
                <a:tc>
                  <a:txBody>
                    <a:bodyPr/>
                    <a:lstStyle/>
                    <a:p>
                      <a:r>
                        <a:rPr lang="en-US" sz="1100"/>
                        <a:t> </a:t>
                      </a:r>
                    </a:p>
                  </a:txBody>
                  <a:tcPr marL="54530" marR="54530" marT="27268" marB="27268" anchor="ctr">
                    <a:lnL>
                      <a:noFill/>
                    </a:lnL>
                    <a:lnR>
                      <a:noFill/>
                    </a:lnR>
                    <a:lnT>
                      <a:noFill/>
                    </a:lnT>
                    <a:lnB>
                      <a:noFill/>
                    </a:lnB>
                  </a:tcPr>
                </a:tc>
                <a:tc>
                  <a:txBody>
                    <a:bodyPr/>
                    <a:lstStyle/>
                    <a:p>
                      <a:r>
                        <a:rPr lang="en-US" sz="1100"/>
                        <a:t>Myhara and Kruger </a:t>
                      </a:r>
                      <a:r>
                        <a:rPr lang="en-US" sz="1100">
                          <a:hlinkClick r:id=""/>
                        </a:rPr>
                        <a:t>1998</a:t>
                      </a:r>
                      <a:endParaRPr lang="en-US" sz="1100"/>
                    </a:p>
                  </a:txBody>
                  <a:tcPr marL="54530" marR="54530" marT="27268" marB="27268" anchor="ctr">
                    <a:lnL>
                      <a:noFill/>
                    </a:lnL>
                    <a:lnR>
                      <a:noFill/>
                    </a:lnR>
                    <a:lnT>
                      <a:noFill/>
                    </a:lnT>
                    <a:lnB>
                      <a:noFill/>
                    </a:lnB>
                  </a:tcPr>
                </a:tc>
              </a:tr>
              <a:tr h="475710">
                <a:tc>
                  <a:txBody>
                    <a:bodyPr/>
                    <a:lstStyle/>
                    <a:p>
                      <a:r>
                        <a:rPr lang="en-US" sz="1100"/>
                        <a:t>Processed bovine plasma</a:t>
                      </a:r>
                    </a:p>
                  </a:txBody>
                  <a:tcPr marL="54530" marR="54530" marT="27268" marB="27268" anchor="ctr">
                    <a:lnL>
                      <a:noFill/>
                    </a:lnL>
                    <a:lnR>
                      <a:noFill/>
                    </a:lnR>
                    <a:lnT>
                      <a:noFill/>
                    </a:lnT>
                    <a:lnB>
                      <a:noFill/>
                    </a:lnB>
                  </a:tcPr>
                </a:tc>
                <a:tc>
                  <a:txBody>
                    <a:bodyPr/>
                    <a:lstStyle/>
                    <a:p>
                      <a:r>
                        <a:rPr lang="en-US" sz="1100"/>
                        <a:t>Emulsifier, Stabilizer</a:t>
                      </a:r>
                    </a:p>
                  </a:txBody>
                  <a:tcPr marL="54530" marR="54530" marT="27268" marB="27268" anchor="ctr">
                    <a:lnL>
                      <a:noFill/>
                    </a:lnL>
                    <a:lnR>
                      <a:noFill/>
                    </a:lnR>
                    <a:lnT>
                      <a:noFill/>
                    </a:lnT>
                    <a:lnB>
                      <a:noFill/>
                    </a:lnB>
                  </a:tcPr>
                </a:tc>
                <a:tc>
                  <a:txBody>
                    <a:bodyPr/>
                    <a:lstStyle/>
                    <a:p>
                      <a:r>
                        <a:rPr lang="en-US" sz="1100"/>
                        <a:t>Minced meats</a:t>
                      </a:r>
                    </a:p>
                  </a:txBody>
                  <a:tcPr marL="54530" marR="54530" marT="27268" marB="27268" anchor="ctr">
                    <a:lnL>
                      <a:noFill/>
                    </a:lnL>
                    <a:lnR>
                      <a:noFill/>
                    </a:lnR>
                    <a:lnT>
                      <a:noFill/>
                    </a:lnT>
                    <a:lnB>
                      <a:noFill/>
                    </a:lnB>
                  </a:tcPr>
                </a:tc>
                <a:tc>
                  <a:txBody>
                    <a:bodyPr/>
                    <a:lstStyle/>
                    <a:p>
                      <a:r>
                        <a:rPr lang="en-US" sz="1100" dirty="0" err="1"/>
                        <a:t>Furlán</a:t>
                      </a:r>
                      <a:r>
                        <a:rPr lang="en-US" sz="1100" dirty="0"/>
                        <a:t> and others 2010</a:t>
                      </a:r>
                    </a:p>
                  </a:txBody>
                  <a:tcPr marL="54530" marR="54530" marT="27268" marB="27268" anchor="ctr">
                    <a:lnL>
                      <a:noFill/>
                    </a:lnL>
                    <a:lnR>
                      <a:noFill/>
                    </a:lnR>
                    <a:lnT>
                      <a:noFill/>
                    </a:lnT>
                    <a:lnB>
                      <a:noFill/>
                    </a:lnB>
                  </a:tcPr>
                </a:tc>
              </a:tr>
            </a:tbl>
          </a:graphicData>
        </a:graphic>
      </p:graphicFrame>
      <p:sp>
        <p:nvSpPr>
          <p:cNvPr id="67631" name="Rectangle 1"/>
          <p:cNvSpPr>
            <a:spLocks noChangeArrowheads="1"/>
          </p:cNvSpPr>
          <p:nvPr/>
        </p:nvSpPr>
        <p:spPr bwMode="auto">
          <a:xfrm>
            <a:off x="381000" y="206375"/>
            <a:ext cx="3038475" cy="261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defRPr/>
            </a:pPr>
            <a:r>
              <a:rPr lang="en-US" sz="1100">
                <a:latin typeface="+mn-lt"/>
                <a:cs typeface="Times New Roman" pitchFamily="18" charset="0"/>
              </a:rPr>
              <a:t>Examples of animal blood use in food applications</a:t>
            </a:r>
          </a:p>
        </p:txBody>
      </p:sp>
      <p:sp>
        <p:nvSpPr>
          <p:cNvPr id="67632" name="Rectangle 5"/>
          <p:cNvSpPr>
            <a:spLocks noChangeArrowheads="1"/>
          </p:cNvSpPr>
          <p:nvPr/>
        </p:nvSpPr>
        <p:spPr bwMode="auto">
          <a:xfrm>
            <a:off x="0" y="6505575"/>
            <a:ext cx="8229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1200">
                <a:latin typeface="+mn-lt"/>
                <a:cs typeface="Times New Roman" pitchFamily="18" charset="0"/>
              </a:rPr>
              <a:t>http://onlinelibrary.wiley.com/doi/10.1111/1541-4337.12013/full</a:t>
            </a:r>
          </a:p>
        </p:txBody>
      </p:sp>
      <p:sp>
        <p:nvSpPr>
          <p:cNvPr id="5" name="Rectangle 6"/>
          <p:cNvSpPr>
            <a:spLocks noChangeArrowheads="1"/>
          </p:cNvSpPr>
          <p:nvPr/>
        </p:nvSpPr>
        <p:spPr bwMode="auto">
          <a:xfrm>
            <a:off x="3505200" y="57150"/>
            <a:ext cx="5508625" cy="400050"/>
          </a:xfrm>
          <a:prstGeom prst="rect">
            <a:avLst/>
          </a:prstGeom>
          <a:solidFill>
            <a:srgbClr val="00B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en-US" sz="2000" b="1" dirty="0">
                <a:solidFill>
                  <a:schemeClr val="bg1"/>
                </a:solidFill>
                <a:latin typeface="+mn-lt"/>
                <a:cs typeface="Simplified Arabic" pitchFamily="18" charset="-78"/>
              </a:rPr>
              <a:t>Examples of animal blood use in the food industry</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04800" y="127000"/>
            <a:ext cx="8229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defRPr/>
            </a:pPr>
            <a:r>
              <a:rPr lang="en-US" sz="3600" b="1" dirty="0">
                <a:solidFill>
                  <a:srgbClr val="FF0000"/>
                </a:solidFill>
                <a:latin typeface="+mn-lt"/>
                <a:cs typeface="Simplified Arabic" pitchFamily="18" charset="-78"/>
              </a:rPr>
              <a:t>Wine and vinegar</a:t>
            </a:r>
            <a:endParaRPr lang="ar-KW" sz="3600" b="1" dirty="0">
              <a:solidFill>
                <a:srgbClr val="FF0000"/>
              </a:solidFill>
              <a:latin typeface="+mn-lt"/>
              <a:cs typeface="Simplified Arabic" pitchFamily="18" charset="-78"/>
            </a:endParaRPr>
          </a:p>
        </p:txBody>
      </p:sp>
      <p:sp>
        <p:nvSpPr>
          <p:cNvPr id="4" name="Rectangle 4"/>
          <p:cNvSpPr>
            <a:spLocks noChangeArrowheads="1"/>
          </p:cNvSpPr>
          <p:nvPr/>
        </p:nvSpPr>
        <p:spPr bwMode="auto">
          <a:xfrm>
            <a:off x="304800" y="1295400"/>
            <a:ext cx="5334000" cy="2392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200000"/>
              </a:lnSpc>
              <a:defRPr/>
            </a:pPr>
            <a:r>
              <a:rPr lang="en-US" sz="2600" dirty="0">
                <a:latin typeface="+mn-lt"/>
                <a:cs typeface="Simplified Arabic" pitchFamily="18" charset="-78"/>
              </a:rPr>
              <a:t>The chemical composition of the drunken agent in wine/beer is alcohol or ethanol.</a:t>
            </a:r>
            <a:endParaRPr lang="ar-KW" sz="2600" dirty="0">
              <a:latin typeface="+mn-lt"/>
              <a:cs typeface="Simplified Arabic" pitchFamily="18" charset="-78"/>
            </a:endParaRPr>
          </a:p>
        </p:txBody>
      </p:sp>
      <p:pic>
        <p:nvPicPr>
          <p:cNvPr id="112644" name="Picture 5"/>
          <p:cNvPicPr>
            <a:picLocks noChangeAspect="1" noChangeArrowheads="1"/>
          </p:cNvPicPr>
          <p:nvPr/>
        </p:nvPicPr>
        <p:blipFill>
          <a:blip r:embed="rId2"/>
          <a:srcRect/>
          <a:stretch>
            <a:fillRect/>
          </a:stretch>
        </p:blipFill>
        <p:spPr bwMode="auto">
          <a:xfrm>
            <a:off x="6057900" y="1706563"/>
            <a:ext cx="2628900" cy="1571625"/>
          </a:xfrm>
          <a:prstGeom prst="rect">
            <a:avLst/>
          </a:prstGeom>
          <a:noFill/>
          <a:ln w="9525">
            <a:noFill/>
            <a:miter lim="800000"/>
            <a:headEnd/>
            <a:tailEnd/>
          </a:ln>
          <a:effectLst/>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4"/>
          <p:cNvPicPr>
            <a:picLocks noChangeAspect="1" noChangeArrowheads="1"/>
          </p:cNvPicPr>
          <p:nvPr/>
        </p:nvPicPr>
        <p:blipFill>
          <a:blip r:embed="rId2"/>
          <a:srcRect/>
          <a:stretch>
            <a:fillRect/>
          </a:stretch>
        </p:blipFill>
        <p:spPr bwMode="auto">
          <a:xfrm>
            <a:off x="2609850" y="1577975"/>
            <a:ext cx="2209800" cy="2209800"/>
          </a:xfrm>
          <a:prstGeom prst="rect">
            <a:avLst/>
          </a:prstGeom>
          <a:noFill/>
          <a:ln w="9525">
            <a:noFill/>
            <a:miter lim="800000"/>
            <a:headEnd/>
            <a:tailEnd/>
          </a:ln>
          <a:effectLst/>
        </p:spPr>
      </p:pic>
      <p:pic>
        <p:nvPicPr>
          <p:cNvPr id="113667" name="Picture 6"/>
          <p:cNvPicPr>
            <a:picLocks noChangeAspect="1" noChangeArrowheads="1"/>
          </p:cNvPicPr>
          <p:nvPr/>
        </p:nvPicPr>
        <p:blipFill>
          <a:blip r:embed="rId3"/>
          <a:srcRect/>
          <a:stretch>
            <a:fillRect/>
          </a:stretch>
        </p:blipFill>
        <p:spPr bwMode="auto">
          <a:xfrm>
            <a:off x="876300" y="1995488"/>
            <a:ext cx="1143000" cy="1457325"/>
          </a:xfrm>
          <a:prstGeom prst="rect">
            <a:avLst/>
          </a:prstGeom>
          <a:noFill/>
          <a:ln w="9525">
            <a:noFill/>
            <a:miter lim="800000"/>
            <a:headEnd/>
            <a:tailEnd/>
          </a:ln>
          <a:effectLst/>
        </p:spPr>
      </p:pic>
      <p:sp>
        <p:nvSpPr>
          <p:cNvPr id="10" name="Rectangle 13"/>
          <p:cNvSpPr>
            <a:spLocks noChangeArrowheads="1"/>
          </p:cNvSpPr>
          <p:nvPr/>
        </p:nvSpPr>
        <p:spPr bwMode="auto">
          <a:xfrm>
            <a:off x="4819650" y="2493963"/>
            <a:ext cx="35623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rtl="1">
              <a:lnSpc>
                <a:spcPct val="150000"/>
              </a:lnSpc>
              <a:defRPr/>
            </a:pPr>
            <a:r>
              <a:rPr lang="en-US" sz="2400" dirty="0">
                <a:latin typeface="+mn-lt"/>
                <a:cs typeface="Simplified Arabic" pitchFamily="18" charset="-78"/>
              </a:rPr>
              <a:t>Acetic acid in its solid state</a:t>
            </a:r>
            <a:endParaRPr lang="ar-KW" sz="1600" dirty="0">
              <a:latin typeface="+mn-lt"/>
              <a:cs typeface="Simplified Arabic" pitchFamily="18" charset="-78"/>
            </a:endParaRPr>
          </a:p>
        </p:txBody>
      </p:sp>
      <p:sp>
        <p:nvSpPr>
          <p:cNvPr id="8" name="Rectangle 18"/>
          <p:cNvSpPr>
            <a:spLocks noChangeArrowheads="1"/>
          </p:cNvSpPr>
          <p:nvPr/>
        </p:nvSpPr>
        <p:spPr bwMode="auto">
          <a:xfrm>
            <a:off x="381000" y="130175"/>
            <a:ext cx="8191500" cy="159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lgn="just">
              <a:lnSpc>
                <a:spcPct val="200000"/>
              </a:lnSpc>
              <a:buFont typeface="Courier New" pitchFamily="49" charset="0"/>
              <a:buChar char="o"/>
              <a:defRPr/>
            </a:pPr>
            <a:r>
              <a:rPr lang="en-US" sz="2600" dirty="0">
                <a:latin typeface="+mn-lt"/>
                <a:cs typeface="Simplified Arabic" pitchFamily="18" charset="-78"/>
              </a:rPr>
              <a:t>The chemical composition of the converted substance in vinegar from alcohol or ethanol is acetic acid:</a:t>
            </a:r>
            <a:endParaRPr lang="ar-KW" sz="2600" dirty="0">
              <a:latin typeface="+mn-lt"/>
              <a:cs typeface="Simplified Arabic" pitchFamily="18" charset="-78"/>
            </a:endParaRPr>
          </a:p>
        </p:txBody>
      </p:sp>
      <p:sp>
        <p:nvSpPr>
          <p:cNvPr id="4" name="Rectangle 15"/>
          <p:cNvSpPr>
            <a:spLocks noChangeArrowheads="1"/>
          </p:cNvSpPr>
          <p:nvPr/>
        </p:nvSpPr>
        <p:spPr bwMode="auto">
          <a:xfrm>
            <a:off x="2724150" y="3187700"/>
            <a:ext cx="1752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lnSpc>
                <a:spcPct val="150000"/>
              </a:lnSpc>
              <a:defRPr/>
            </a:pPr>
            <a:r>
              <a:rPr lang="en-US" sz="2400" b="1" dirty="0">
                <a:latin typeface="+mn-lt"/>
                <a:cs typeface="Simplified Arabic" pitchFamily="18" charset="-78"/>
              </a:rPr>
              <a:t>CH</a:t>
            </a:r>
            <a:r>
              <a:rPr lang="en-US" sz="2400" b="1" baseline="-25000" dirty="0">
                <a:latin typeface="+mn-lt"/>
                <a:cs typeface="Simplified Arabic" pitchFamily="18" charset="-78"/>
              </a:rPr>
              <a:t>3</a:t>
            </a:r>
            <a:r>
              <a:rPr lang="en-US" sz="2400" b="1" dirty="0">
                <a:latin typeface="+mn-lt"/>
                <a:cs typeface="Simplified Arabic" pitchFamily="18" charset="-78"/>
              </a:rPr>
              <a:t>COOH</a:t>
            </a:r>
            <a:endParaRPr lang="ar-KW" sz="2400" b="1" dirty="0">
              <a:latin typeface="+mn-lt"/>
              <a:cs typeface="Simplified Arabic" pitchFamily="18" charset="-78"/>
            </a:endParaRPr>
          </a:p>
        </p:txBody>
      </p:sp>
      <p:sp>
        <p:nvSpPr>
          <p:cNvPr id="11" name="Rectangle 10"/>
          <p:cNvSpPr>
            <a:spLocks noChangeArrowheads="1"/>
          </p:cNvSpPr>
          <p:nvPr/>
        </p:nvSpPr>
        <p:spPr bwMode="auto">
          <a:xfrm>
            <a:off x="209550" y="3962400"/>
            <a:ext cx="8705850" cy="2443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lgn="just">
              <a:lnSpc>
                <a:spcPct val="200000"/>
              </a:lnSpc>
              <a:buFont typeface="Courier New" pitchFamily="49" charset="0"/>
              <a:buChar char="o"/>
              <a:defRPr/>
            </a:pPr>
            <a:r>
              <a:rPr lang="en-US" sz="2600" dirty="0">
                <a:latin typeface="+mn-lt"/>
                <a:cs typeface="Simplified Arabic" pitchFamily="18" charset="-78"/>
              </a:rPr>
              <a:t>Vinegar is a diluted acetic acid, which is often produced by fermentation of agents containing sugar and subsequent oxidation of ethanol.</a:t>
            </a:r>
          </a:p>
        </p:txBody>
      </p:sp>
      <p:sp>
        <p:nvSpPr>
          <p:cNvPr id="9" name="Rectangle 8"/>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28600" y="152400"/>
            <a:ext cx="8610600" cy="368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200000"/>
              </a:lnSpc>
              <a:defRPr/>
            </a:pPr>
            <a:r>
              <a:rPr lang="en-US" sz="2400" dirty="0">
                <a:latin typeface="+mn-lt"/>
                <a:cs typeface="Simplified Arabic" pitchFamily="18" charset="-78"/>
              </a:rPr>
              <a:t>Q: Can the main component of vinegar be seen as a new unit that does not belong to the original component from which it is ethanol produced from fermented agents containing sugar, and it differs in its chemical composition and its chemical and physical properties and carries a new name after its transformation? </a:t>
            </a:r>
          </a:p>
        </p:txBody>
      </p:sp>
      <p:sp>
        <p:nvSpPr>
          <p:cNvPr id="3" name="Rectangle 3"/>
          <p:cNvSpPr>
            <a:spLocks noChangeArrowheads="1"/>
          </p:cNvSpPr>
          <p:nvPr/>
        </p:nvSpPr>
        <p:spPr bwMode="auto">
          <a:xfrm>
            <a:off x="228600" y="4008438"/>
            <a:ext cx="8610600" cy="221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400" dirty="0">
                <a:latin typeface="+mn-lt"/>
                <a:cs typeface="Simplified Arabic" pitchFamily="18" charset="-78"/>
              </a:rPr>
              <a:t>In other words, is ethanol still present in vinegar after the process of fermentation or has it been chemically fully degraded to new product?</a:t>
            </a:r>
            <a:endParaRPr lang="ar-KW" sz="2400" dirty="0">
              <a:latin typeface="+mn-lt"/>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381000" y="304800"/>
            <a:ext cx="8458200" cy="158115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algn="just">
              <a:lnSpc>
                <a:spcPct val="200000"/>
              </a:lnSpc>
              <a:defRPr/>
            </a:pPr>
            <a:r>
              <a:rPr lang="en-US" sz="2600" dirty="0">
                <a:latin typeface="+mn-lt"/>
                <a:cs typeface="Simplified Arabic" pitchFamily="18" charset="-78"/>
              </a:rPr>
              <a:t>A: Acetic acid in vinegar differs in composition, name, and characteristics from alcohol. </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79425" y="304800"/>
            <a:ext cx="7902575" cy="2940050"/>
            <a:chOff x="304800" y="3505200"/>
            <a:chExt cx="7902307" cy="2940054"/>
          </a:xfrm>
        </p:grpSpPr>
        <p:pic>
          <p:nvPicPr>
            <p:cNvPr id="116741" name="Picture 5"/>
            <p:cNvPicPr>
              <a:picLocks noChangeAspect="1" noChangeArrowheads="1"/>
            </p:cNvPicPr>
            <p:nvPr/>
          </p:nvPicPr>
          <p:blipFill>
            <a:blip r:embed="rId2"/>
            <a:srcRect/>
            <a:stretch>
              <a:fillRect/>
            </a:stretch>
          </p:blipFill>
          <p:spPr bwMode="auto">
            <a:xfrm>
              <a:off x="5181600" y="4721229"/>
              <a:ext cx="2628526" cy="1571625"/>
            </a:xfrm>
            <a:prstGeom prst="rect">
              <a:avLst/>
            </a:prstGeom>
            <a:noFill/>
            <a:ln w="9525">
              <a:noFill/>
              <a:miter lim="800000"/>
              <a:headEnd/>
              <a:tailEnd/>
            </a:ln>
            <a:effectLst/>
          </p:spPr>
        </p:pic>
        <p:pic>
          <p:nvPicPr>
            <p:cNvPr id="116742" name="Picture 4"/>
            <p:cNvPicPr>
              <a:picLocks noChangeAspect="1" noChangeArrowheads="1"/>
            </p:cNvPicPr>
            <p:nvPr/>
          </p:nvPicPr>
          <p:blipFill>
            <a:blip r:embed="rId3"/>
            <a:srcRect/>
            <a:stretch>
              <a:fillRect/>
            </a:stretch>
          </p:blipFill>
          <p:spPr bwMode="auto">
            <a:xfrm>
              <a:off x="1143000" y="4235454"/>
              <a:ext cx="2209800" cy="2209800"/>
            </a:xfrm>
            <a:prstGeom prst="rect">
              <a:avLst/>
            </a:prstGeom>
            <a:noFill/>
            <a:ln w="9525">
              <a:noFill/>
              <a:miter lim="800000"/>
              <a:headEnd/>
              <a:tailEnd/>
            </a:ln>
            <a:effectLst/>
          </p:spPr>
        </p:pic>
        <p:sp>
          <p:nvSpPr>
            <p:cNvPr id="5" name="Oval 4"/>
            <p:cNvSpPr/>
            <p:nvPr/>
          </p:nvSpPr>
          <p:spPr>
            <a:xfrm>
              <a:off x="6853016" y="4792665"/>
              <a:ext cx="1142961" cy="12398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1904946" y="4721227"/>
              <a:ext cx="1295356" cy="10382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14"/>
            <p:cNvSpPr>
              <a:spLocks noChangeArrowheads="1"/>
            </p:cNvSpPr>
            <p:nvPr/>
          </p:nvSpPr>
          <p:spPr bwMode="auto">
            <a:xfrm>
              <a:off x="1371564" y="3702050"/>
              <a:ext cx="1752541" cy="646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lnSpc>
                  <a:spcPct val="150000"/>
                </a:lnSpc>
                <a:defRPr/>
              </a:pPr>
              <a:r>
                <a:rPr lang="en-US" sz="2400" b="1">
                  <a:latin typeface="+mn-lt"/>
                  <a:cs typeface="Simplified Arabic" pitchFamily="18" charset="-78"/>
                </a:rPr>
                <a:t>CH</a:t>
              </a:r>
              <a:r>
                <a:rPr lang="en-US" sz="2400" b="1" baseline="-25000">
                  <a:latin typeface="+mn-lt"/>
                  <a:cs typeface="Simplified Arabic" pitchFamily="18" charset="-78"/>
                </a:rPr>
                <a:t>3</a:t>
              </a:r>
              <a:r>
                <a:rPr lang="en-US" sz="2400" b="1">
                  <a:latin typeface="+mn-lt"/>
                  <a:cs typeface="Simplified Arabic" pitchFamily="18" charset="-78"/>
                </a:rPr>
                <a:t>COOH</a:t>
              </a:r>
              <a:endParaRPr lang="ar-KW" sz="2400" b="1">
                <a:latin typeface="+mn-lt"/>
                <a:cs typeface="Simplified Arabic" pitchFamily="18" charset="-78"/>
              </a:endParaRPr>
            </a:p>
          </p:txBody>
        </p:sp>
        <p:sp>
          <p:nvSpPr>
            <p:cNvPr id="8" name="Rectangle 15"/>
            <p:cNvSpPr>
              <a:spLocks noChangeArrowheads="1"/>
            </p:cNvSpPr>
            <p:nvPr/>
          </p:nvSpPr>
          <p:spPr bwMode="auto">
            <a:xfrm>
              <a:off x="5932297" y="3849688"/>
              <a:ext cx="18398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defRPr/>
              </a:pPr>
              <a:r>
                <a:rPr lang="en-US" sz="2400" b="1">
                  <a:latin typeface="+mn-lt"/>
                  <a:cs typeface="Simplified Arabic" pitchFamily="18" charset="-78"/>
                </a:rPr>
                <a:t>CH</a:t>
              </a:r>
              <a:r>
                <a:rPr lang="en-US" sz="2400" b="1" baseline="-25000">
                  <a:latin typeface="+mn-lt"/>
                  <a:cs typeface="Simplified Arabic" pitchFamily="18" charset="-78"/>
                </a:rPr>
                <a:t>3</a:t>
              </a:r>
              <a:r>
                <a:rPr lang="en-US" sz="2400" b="1">
                  <a:latin typeface="+mn-lt"/>
                  <a:cs typeface="Simplified Arabic" pitchFamily="18" charset="-78"/>
                </a:rPr>
                <a:t>CH</a:t>
              </a:r>
              <a:r>
                <a:rPr lang="en-US" sz="2400" b="1" baseline="-25000">
                  <a:latin typeface="+mn-lt"/>
                  <a:cs typeface="Simplified Arabic" pitchFamily="18" charset="-78"/>
                </a:rPr>
                <a:t>2</a:t>
              </a:r>
              <a:r>
                <a:rPr lang="en-US" sz="2400" b="1">
                  <a:latin typeface="+mn-lt"/>
                  <a:cs typeface="Simplified Arabic" pitchFamily="18" charset="-78"/>
                </a:rPr>
                <a:t>OH</a:t>
              </a:r>
            </a:p>
          </p:txBody>
        </p:sp>
        <p:sp>
          <p:nvSpPr>
            <p:cNvPr id="9" name="Oval 8"/>
            <p:cNvSpPr/>
            <p:nvPr/>
          </p:nvSpPr>
          <p:spPr>
            <a:xfrm>
              <a:off x="2133538" y="3546475"/>
              <a:ext cx="1044540" cy="9937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7162567" y="3505200"/>
              <a:ext cx="1044540" cy="9937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5932297" y="3702050"/>
              <a:ext cx="1230270" cy="6096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5181435" y="4721227"/>
              <a:ext cx="1611258" cy="15716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903268" y="3702050"/>
              <a:ext cx="1230270" cy="6096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304800" y="4692652"/>
              <a:ext cx="1611258" cy="15716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8"/>
            <p:cNvSpPr>
              <a:spLocks noChangeArrowheads="1"/>
            </p:cNvSpPr>
            <p:nvPr/>
          </p:nvSpPr>
          <p:spPr bwMode="auto">
            <a:xfrm>
              <a:off x="1971618" y="5876928"/>
              <a:ext cx="2638336" cy="415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lnSpc>
                  <a:spcPct val="150000"/>
                </a:lnSpc>
                <a:defRPr/>
              </a:pPr>
              <a:r>
                <a:rPr lang="en-US" sz="1400" b="1" dirty="0">
                  <a:latin typeface="+mn-lt"/>
                  <a:cs typeface="Simplified Arabic" pitchFamily="18" charset="-78"/>
                </a:rPr>
                <a:t>Acetic acid in its solid state</a:t>
              </a:r>
              <a:endParaRPr lang="ar-KW" sz="1400" b="1" dirty="0">
                <a:latin typeface="+mn-lt"/>
                <a:cs typeface="Simplified Arabic" pitchFamily="18" charset="-78"/>
              </a:endParaRPr>
            </a:p>
          </p:txBody>
        </p:sp>
        <p:sp>
          <p:nvSpPr>
            <p:cNvPr id="16" name="Rectangle 6"/>
            <p:cNvSpPr>
              <a:spLocks noChangeArrowheads="1"/>
            </p:cNvSpPr>
            <p:nvPr/>
          </p:nvSpPr>
          <p:spPr bwMode="auto">
            <a:xfrm>
              <a:off x="7010173" y="5988053"/>
              <a:ext cx="876270" cy="415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lnSpc>
                  <a:spcPct val="150000"/>
                </a:lnSpc>
                <a:defRPr/>
              </a:pPr>
              <a:r>
                <a:rPr lang="en-US" sz="1400" b="1" dirty="0">
                  <a:latin typeface="+mn-lt"/>
                  <a:cs typeface="Simplified Arabic" pitchFamily="18" charset="-78"/>
                </a:rPr>
                <a:t>Alcohol</a:t>
              </a:r>
              <a:endParaRPr lang="ar-KW" sz="1400" b="1" dirty="0">
                <a:latin typeface="+mn-lt"/>
                <a:cs typeface="Simplified Arabic" pitchFamily="18" charset="-78"/>
              </a:endParaRPr>
            </a:p>
          </p:txBody>
        </p:sp>
      </p:grpSp>
      <p:sp>
        <p:nvSpPr>
          <p:cNvPr id="17" name="Rectangle 9"/>
          <p:cNvSpPr>
            <a:spLocks noChangeArrowheads="1"/>
          </p:cNvSpPr>
          <p:nvPr/>
        </p:nvSpPr>
        <p:spPr bwMode="auto">
          <a:xfrm>
            <a:off x="381000" y="4813300"/>
            <a:ext cx="8458200" cy="189230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marL="342900" indent="-342900" algn="just">
              <a:lnSpc>
                <a:spcPct val="150000"/>
              </a:lnSpc>
              <a:buFont typeface="Courier New" pitchFamily="49" charset="0"/>
              <a:buChar char="o"/>
              <a:defRPr/>
            </a:pPr>
            <a:r>
              <a:rPr lang="en-US" sz="2600" dirty="0">
                <a:latin typeface="+mn-lt"/>
                <a:cs typeface="Simplified Arabic" pitchFamily="18" charset="-78"/>
              </a:rPr>
              <a:t>Acetic acid also contains one methyl group CH3 - while ethanol contains two groups of methyl CH3-CH2,</a:t>
            </a:r>
          </a:p>
          <a:p>
            <a:pPr marL="342900" indent="-342900" algn="just">
              <a:lnSpc>
                <a:spcPct val="150000"/>
              </a:lnSpc>
              <a:buFont typeface="Courier New" pitchFamily="49" charset="0"/>
              <a:buChar char="o"/>
              <a:defRPr/>
            </a:pPr>
            <a:r>
              <a:rPr lang="en-US" sz="2600" dirty="0">
                <a:latin typeface="+mn-lt"/>
                <a:cs typeface="Simplified Arabic" pitchFamily="18" charset="-78"/>
              </a:rPr>
              <a:t>The compounds differ in their chemical properties.</a:t>
            </a:r>
            <a:endParaRPr lang="ar-KW" sz="2600" dirty="0">
              <a:latin typeface="+mn-lt"/>
              <a:cs typeface="Simplified Arabic" pitchFamily="18" charset="-78"/>
            </a:endParaRPr>
          </a:p>
        </p:txBody>
      </p:sp>
      <p:sp>
        <p:nvSpPr>
          <p:cNvPr id="18" name="Rectangle 9"/>
          <p:cNvSpPr>
            <a:spLocks noChangeArrowheads="1"/>
          </p:cNvSpPr>
          <p:nvPr/>
        </p:nvSpPr>
        <p:spPr bwMode="auto">
          <a:xfrm>
            <a:off x="381000" y="3432175"/>
            <a:ext cx="8458200" cy="129222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marL="457200" indent="-457200" algn="just">
              <a:lnSpc>
                <a:spcPct val="150000"/>
              </a:lnSpc>
              <a:buFont typeface="Courier New" pitchFamily="49" charset="0"/>
              <a:buChar char="o"/>
              <a:defRPr/>
            </a:pPr>
            <a:r>
              <a:rPr lang="en-US" sz="2600" dirty="0">
                <a:latin typeface="+mn-lt"/>
                <a:cs typeface="Simplified Arabic" pitchFamily="18" charset="-78"/>
              </a:rPr>
              <a:t>Acetic acid contains the carbonic hydroxyl group COOH - which is not present in ethanol.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fade">
                                      <p:cBhvr>
                                        <p:cTn id="1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a:srcRect/>
          <a:stretch>
            <a:fillRect/>
          </a:stretch>
        </p:blipFill>
        <p:spPr bwMode="auto">
          <a:xfrm>
            <a:off x="381000" y="1331913"/>
            <a:ext cx="2286000" cy="4495800"/>
          </a:xfrm>
          <a:prstGeom prst="rect">
            <a:avLst/>
          </a:prstGeom>
          <a:noFill/>
          <a:ln w="9525">
            <a:noFill/>
            <a:miter lim="800000"/>
            <a:headEnd/>
            <a:tailEnd/>
          </a:ln>
          <a:effectLst/>
        </p:spPr>
      </p:pic>
      <p:pic>
        <p:nvPicPr>
          <p:cNvPr id="117763" name="Picture 3"/>
          <p:cNvPicPr>
            <a:picLocks noChangeAspect="1" noChangeArrowheads="1"/>
          </p:cNvPicPr>
          <p:nvPr/>
        </p:nvPicPr>
        <p:blipFill>
          <a:blip r:embed="rId3" cstate="print"/>
          <a:srcRect/>
          <a:stretch>
            <a:fillRect/>
          </a:stretch>
        </p:blipFill>
        <p:spPr bwMode="auto">
          <a:xfrm>
            <a:off x="4206875" y="2230438"/>
            <a:ext cx="2803525" cy="2225675"/>
          </a:xfrm>
          <a:prstGeom prst="rect">
            <a:avLst/>
          </a:prstGeom>
          <a:noFill/>
          <a:ln w="9525">
            <a:noFill/>
            <a:miter lim="800000"/>
            <a:headEnd/>
            <a:tailEnd/>
          </a:ln>
          <a:effectLst/>
        </p:spPr>
      </p:pic>
      <p:pic>
        <p:nvPicPr>
          <p:cNvPr id="117764" name="Picture 7"/>
          <p:cNvPicPr>
            <a:picLocks noChangeAspect="1" noChangeArrowheads="1"/>
          </p:cNvPicPr>
          <p:nvPr/>
        </p:nvPicPr>
        <p:blipFill>
          <a:blip r:embed="rId4"/>
          <a:srcRect/>
          <a:stretch>
            <a:fillRect/>
          </a:stretch>
        </p:blipFill>
        <p:spPr bwMode="auto">
          <a:xfrm>
            <a:off x="7086600" y="646113"/>
            <a:ext cx="1530350" cy="2130425"/>
          </a:xfrm>
          <a:prstGeom prst="rect">
            <a:avLst/>
          </a:prstGeom>
          <a:noFill/>
          <a:ln w="9525">
            <a:noFill/>
            <a:miter lim="800000"/>
            <a:headEnd/>
            <a:tailEnd/>
          </a:ln>
          <a:effectLst/>
        </p:spPr>
      </p:pic>
      <p:pic>
        <p:nvPicPr>
          <p:cNvPr id="117765" name="Picture 8"/>
          <p:cNvPicPr>
            <a:picLocks noChangeAspect="1" noChangeArrowheads="1"/>
          </p:cNvPicPr>
          <p:nvPr/>
        </p:nvPicPr>
        <p:blipFill>
          <a:blip r:embed="rId5"/>
          <a:srcRect/>
          <a:stretch>
            <a:fillRect/>
          </a:stretch>
        </p:blipFill>
        <p:spPr bwMode="auto">
          <a:xfrm>
            <a:off x="7372350" y="3465513"/>
            <a:ext cx="1619250" cy="2828925"/>
          </a:xfrm>
          <a:prstGeom prst="rect">
            <a:avLst/>
          </a:prstGeom>
          <a:noFill/>
          <a:ln w="9525">
            <a:noFill/>
            <a:miter lim="800000"/>
            <a:headEnd/>
            <a:tailEnd/>
          </a:ln>
          <a:effectLst/>
        </p:spPr>
      </p:pic>
      <p:pic>
        <p:nvPicPr>
          <p:cNvPr id="117766" name="Picture 10"/>
          <p:cNvPicPr>
            <a:picLocks noChangeAspect="1" noChangeArrowheads="1"/>
          </p:cNvPicPr>
          <p:nvPr/>
        </p:nvPicPr>
        <p:blipFill>
          <a:blip r:embed="rId6"/>
          <a:srcRect/>
          <a:stretch>
            <a:fillRect/>
          </a:stretch>
        </p:blipFill>
        <p:spPr bwMode="auto">
          <a:xfrm>
            <a:off x="2667000" y="4532313"/>
            <a:ext cx="1938338" cy="2249487"/>
          </a:xfrm>
          <a:prstGeom prst="rect">
            <a:avLst/>
          </a:prstGeom>
          <a:noFill/>
          <a:ln w="9525">
            <a:noFill/>
            <a:miter lim="800000"/>
            <a:headEnd/>
            <a:tailEnd/>
          </a:ln>
          <a:effectLst/>
        </p:spPr>
      </p:pic>
      <p:pic>
        <p:nvPicPr>
          <p:cNvPr id="117767" name="Picture 11"/>
          <p:cNvPicPr>
            <a:picLocks noChangeAspect="1" noChangeArrowheads="1"/>
          </p:cNvPicPr>
          <p:nvPr/>
        </p:nvPicPr>
        <p:blipFill>
          <a:blip r:embed="rId7"/>
          <a:srcRect/>
          <a:stretch>
            <a:fillRect/>
          </a:stretch>
        </p:blipFill>
        <p:spPr bwMode="auto">
          <a:xfrm>
            <a:off x="2786063" y="1287463"/>
            <a:ext cx="1176337" cy="1531937"/>
          </a:xfrm>
          <a:prstGeom prst="rect">
            <a:avLst/>
          </a:prstGeom>
          <a:noFill/>
          <a:ln w="9525">
            <a:noFill/>
            <a:miter lim="800000"/>
            <a:headEnd/>
            <a:tailEnd/>
          </a:ln>
          <a:effectLst/>
        </p:spPr>
      </p:pic>
      <p:pic>
        <p:nvPicPr>
          <p:cNvPr id="117768" name="Picture 12"/>
          <p:cNvPicPr>
            <a:picLocks noChangeAspect="1" noChangeArrowheads="1"/>
          </p:cNvPicPr>
          <p:nvPr/>
        </p:nvPicPr>
        <p:blipFill>
          <a:blip r:embed="rId8"/>
          <a:srcRect/>
          <a:stretch>
            <a:fillRect/>
          </a:stretch>
        </p:blipFill>
        <p:spPr bwMode="auto">
          <a:xfrm>
            <a:off x="4800600" y="5121275"/>
            <a:ext cx="1414463" cy="1414463"/>
          </a:xfrm>
          <a:prstGeom prst="rect">
            <a:avLst/>
          </a:prstGeom>
          <a:noFill/>
          <a:ln w="9525">
            <a:noFill/>
            <a:miter lim="800000"/>
            <a:headEnd/>
            <a:tailEnd/>
          </a:ln>
          <a:effectLst/>
        </p:spPr>
      </p:pic>
      <p:sp>
        <p:nvSpPr>
          <p:cNvPr id="9" name="Rectangle 8"/>
          <p:cNvSpPr>
            <a:spLocks noChangeArrowheads="1"/>
          </p:cNvSpPr>
          <p:nvPr/>
        </p:nvSpPr>
        <p:spPr bwMode="auto">
          <a:xfrm>
            <a:off x="0" y="0"/>
            <a:ext cx="9134475" cy="630238"/>
          </a:xfrm>
          <a:prstGeom prst="rect">
            <a:avLst/>
          </a:prstGeom>
          <a:solidFill>
            <a:srgbClr val="00B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50000"/>
              </a:lnSpc>
              <a:defRPr/>
            </a:pPr>
            <a:r>
              <a:rPr lang="en-US" sz="2600" b="1" dirty="0">
                <a:solidFill>
                  <a:schemeClr val="bg1"/>
                </a:solidFill>
                <a:latin typeface="+mn-lt"/>
                <a:cs typeface="Simplified Arabic" pitchFamily="18" charset="-78"/>
              </a:rPr>
              <a:t>Examples of liquid or steel vinegar used in the food industry</a:t>
            </a:r>
          </a:p>
        </p:txBody>
      </p:sp>
      <p:sp>
        <p:nvSpPr>
          <p:cNvPr id="10" name="Rectangle 9"/>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81000" y="381000"/>
            <a:ext cx="8382000" cy="2308225"/>
          </a:xfrm>
          <a:prstGeom prst="rect">
            <a:avLst/>
          </a:prstGeom>
          <a:solidFill>
            <a:schemeClr val="bg1"/>
          </a:solidFill>
          <a:ln w="9525">
            <a:noFill/>
            <a:miter lim="800000"/>
            <a:headEnd/>
            <a:tailEnd/>
          </a:ln>
        </p:spPr>
        <p:txBody>
          <a:bodyPr>
            <a:spAutoFit/>
          </a:bodyPr>
          <a:lstStyle/>
          <a:p>
            <a:pPr algn="just">
              <a:lnSpc>
                <a:spcPct val="150000"/>
              </a:lnSpc>
              <a:defRPr/>
            </a:pPr>
            <a:r>
              <a:rPr lang="en-US" sz="2400" dirty="0">
                <a:latin typeface="+mn-lt"/>
                <a:cs typeface="Times New Roman" pitchFamily="18" charset="0"/>
              </a:rPr>
              <a:t>Definitely vinegar at the time of prophet Mohammed peace be upon him were not made from wine, it was made from fruits following aerobic fermentation. I.e. the starting material was Halal.</a:t>
            </a:r>
            <a:endParaRPr lang="ar-KW" sz="2400" dirty="0">
              <a:latin typeface="+mn-lt"/>
              <a:cs typeface="Times New Roman" pitchFamily="18" charset="0"/>
            </a:endParaRPr>
          </a:p>
        </p:txBody>
      </p:sp>
      <p:pic>
        <p:nvPicPr>
          <p:cNvPr id="118787" name="Picture 4" descr="نتيجة بحث الصور عن ‪fruits‬‏"/>
          <p:cNvPicPr>
            <a:picLocks noChangeAspect="1" noChangeArrowheads="1"/>
          </p:cNvPicPr>
          <p:nvPr/>
        </p:nvPicPr>
        <p:blipFill>
          <a:blip r:embed="rId2"/>
          <a:srcRect/>
          <a:stretch>
            <a:fillRect/>
          </a:stretch>
        </p:blipFill>
        <p:spPr bwMode="auto">
          <a:xfrm>
            <a:off x="1828800" y="3725863"/>
            <a:ext cx="5334000" cy="2751137"/>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ChangeArrowheads="1"/>
          </p:cNvSpPr>
          <p:nvPr/>
        </p:nvSpPr>
        <p:spPr bwMode="auto">
          <a:xfrm>
            <a:off x="0" y="0"/>
            <a:ext cx="9144000" cy="584200"/>
          </a:xfrm>
          <a:prstGeom prst="rect">
            <a:avLst/>
          </a:prstGeom>
          <a:solidFill>
            <a:srgbClr val="00B050"/>
          </a:solidFill>
          <a:ln w="9525">
            <a:noFill/>
            <a:miter lim="800000"/>
            <a:headEnd/>
            <a:tailEnd/>
          </a:ln>
        </p:spPr>
        <p:txBody>
          <a:bodyPr>
            <a:spAutoFit/>
          </a:bodyPr>
          <a:lstStyle/>
          <a:p>
            <a:pPr algn="just"/>
            <a:r>
              <a:rPr lang="en-US" sz="3200" b="1" dirty="0">
                <a:solidFill>
                  <a:schemeClr val="bg1"/>
                </a:solidFill>
                <a:latin typeface="Simplified Arabic" pitchFamily="18" charset="-78"/>
                <a:cs typeface="Simplified Arabic" pitchFamily="18" charset="-78"/>
              </a:rPr>
              <a:t>Consumption</a:t>
            </a:r>
          </a:p>
        </p:txBody>
      </p:sp>
      <p:sp>
        <p:nvSpPr>
          <p:cNvPr id="6" name="Text Box 4"/>
          <p:cNvSpPr txBox="1">
            <a:spLocks noChangeArrowheads="1"/>
          </p:cNvSpPr>
          <p:nvPr/>
        </p:nvSpPr>
        <p:spPr bwMode="auto">
          <a:xfrm>
            <a:off x="76200" y="768350"/>
            <a:ext cx="8686800" cy="5262563"/>
          </a:xfrm>
          <a:prstGeom prst="rect">
            <a:avLst/>
          </a:prstGeom>
          <a:noFill/>
          <a:ln>
            <a:noFill/>
          </a:ln>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457200" indent="-457200" algn="just">
              <a:lnSpc>
                <a:spcPct val="200000"/>
              </a:lnSpc>
              <a:buFont typeface="Courier New" pitchFamily="49" charset="0"/>
              <a:buChar char="o"/>
              <a:defRPr/>
            </a:pPr>
            <a:r>
              <a:rPr lang="en-US" sz="2800" dirty="0">
                <a:latin typeface="+mn-lt"/>
              </a:rPr>
              <a:t>Another term that some </a:t>
            </a:r>
            <a:r>
              <a:rPr lang="en-US" sz="2800" dirty="0" smtClean="0">
                <a:latin typeface="+mn-lt"/>
              </a:rPr>
              <a:t>Muslim scholars see it as one form of Istihala is consumption </a:t>
            </a:r>
            <a:r>
              <a:rPr lang="ar-KW" sz="2800" b="1" dirty="0" smtClean="0">
                <a:latin typeface="+mn-lt"/>
              </a:rPr>
              <a:t>الإستهلاك</a:t>
            </a:r>
            <a:r>
              <a:rPr lang="en-US" sz="2800" dirty="0" smtClean="0">
                <a:latin typeface="+mn-lt"/>
              </a:rPr>
              <a:t>.</a:t>
            </a:r>
          </a:p>
          <a:p>
            <a:pPr marL="457200" indent="-457200" algn="just">
              <a:lnSpc>
                <a:spcPct val="200000"/>
              </a:lnSpc>
              <a:buFont typeface="Courier New" pitchFamily="49" charset="0"/>
              <a:buChar char="o"/>
              <a:defRPr/>
            </a:pPr>
            <a:r>
              <a:rPr lang="en-US" sz="2800" dirty="0" smtClean="0">
                <a:latin typeface="+mn-lt"/>
              </a:rPr>
              <a:t>Sometimes </a:t>
            </a:r>
            <a:r>
              <a:rPr lang="en-US" sz="2800" dirty="0">
                <a:latin typeface="+mn-lt"/>
              </a:rPr>
              <a:t>scholars mentioned </a:t>
            </a:r>
            <a:r>
              <a:rPr lang="en-US" sz="2800" dirty="0" smtClean="0">
                <a:latin typeface="+mn-lt"/>
              </a:rPr>
              <a:t>Istihala and </a:t>
            </a:r>
            <a:r>
              <a:rPr lang="en-US" sz="2800" dirty="0">
                <a:latin typeface="+mn-lt"/>
              </a:rPr>
              <a:t>intended the meaning of consumption </a:t>
            </a:r>
            <a:r>
              <a:rPr lang="en-US" sz="2800" dirty="0" smtClean="0">
                <a:latin typeface="+mn-lt"/>
              </a:rPr>
              <a:t>that is the depletion</a:t>
            </a:r>
            <a:r>
              <a:rPr lang="en-US" sz="2800" b="1" baseline="30000" dirty="0" smtClean="0">
                <a:solidFill>
                  <a:srgbClr val="FF0000"/>
                </a:solidFill>
                <a:latin typeface="+mn-lt"/>
              </a:rPr>
              <a:t>1</a:t>
            </a:r>
            <a:r>
              <a:rPr lang="en-US" sz="2800" dirty="0" smtClean="0">
                <a:latin typeface="+mn-lt"/>
              </a:rPr>
              <a:t>, separation</a:t>
            </a:r>
            <a:r>
              <a:rPr lang="en-US" sz="2800" b="1" baseline="30000" dirty="0" smtClean="0">
                <a:solidFill>
                  <a:srgbClr val="FF0000"/>
                </a:solidFill>
              </a:rPr>
              <a:t>2</a:t>
            </a:r>
            <a:r>
              <a:rPr lang="en-US" sz="2800" dirty="0" smtClean="0">
                <a:latin typeface="+mn-lt"/>
              </a:rPr>
              <a:t>, and destruction</a:t>
            </a:r>
            <a:r>
              <a:rPr lang="en-US" sz="2800" b="1" baseline="30000" dirty="0" smtClean="0">
                <a:solidFill>
                  <a:srgbClr val="FF0000"/>
                </a:solidFill>
              </a:rPr>
              <a:t>3</a:t>
            </a:r>
            <a:r>
              <a:rPr lang="en-US" sz="2800" dirty="0" smtClean="0">
                <a:latin typeface="+mn-lt"/>
              </a:rPr>
              <a:t> of the core original Haram/ Najis material.</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ChangeArrowheads="1"/>
          </p:cNvSpPr>
          <p:nvPr/>
        </p:nvSpPr>
        <p:spPr bwMode="auto">
          <a:xfrm>
            <a:off x="304800" y="127000"/>
            <a:ext cx="8229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defRPr/>
            </a:pPr>
            <a:r>
              <a:rPr lang="en-US" sz="2800" b="1" dirty="0">
                <a:solidFill>
                  <a:srgbClr val="FF0000"/>
                </a:solidFill>
                <a:latin typeface="+mn-lt"/>
                <a:cs typeface="Simplified Arabic" pitchFamily="18" charset="-78"/>
              </a:rPr>
              <a:t>Rennet</a:t>
            </a:r>
            <a:endParaRPr lang="ar-KW" sz="2800" b="1" dirty="0">
              <a:solidFill>
                <a:srgbClr val="FF0000"/>
              </a:solidFill>
              <a:latin typeface="+mn-lt"/>
              <a:cs typeface="Simplified Arabic" pitchFamily="18" charset="-78"/>
            </a:endParaRPr>
          </a:p>
        </p:txBody>
      </p:sp>
      <p:sp>
        <p:nvSpPr>
          <p:cNvPr id="3" name="Rectangle 2"/>
          <p:cNvSpPr>
            <a:spLocks noChangeArrowheads="1"/>
          </p:cNvSpPr>
          <p:nvPr/>
        </p:nvSpPr>
        <p:spPr bwMode="auto">
          <a:xfrm>
            <a:off x="95250" y="1524000"/>
            <a:ext cx="8686800" cy="158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lgn="just">
              <a:lnSpc>
                <a:spcPct val="200000"/>
              </a:lnSpc>
              <a:buFont typeface="Calibri" pitchFamily="34" charset="0"/>
              <a:buAutoNum type="arabicPeriod"/>
              <a:defRPr/>
            </a:pPr>
            <a:r>
              <a:rPr lang="en-US" sz="2600" dirty="0">
                <a:latin typeface="+mn-lt"/>
                <a:cs typeface="Simplified Arabic" pitchFamily="18" charset="-78"/>
              </a:rPr>
              <a:t>Rennet is extracted from the inner lining of mammals, most commonly from the fourth stomach of small calves.</a:t>
            </a:r>
          </a:p>
        </p:txBody>
      </p:sp>
      <p:pic>
        <p:nvPicPr>
          <p:cNvPr id="119812" name="Picture 2"/>
          <p:cNvPicPr>
            <a:picLocks noChangeAspect="1" noChangeArrowheads="1"/>
          </p:cNvPicPr>
          <p:nvPr/>
        </p:nvPicPr>
        <p:blipFill>
          <a:blip r:embed="rId2"/>
          <a:srcRect/>
          <a:stretch>
            <a:fillRect/>
          </a:stretch>
        </p:blipFill>
        <p:spPr bwMode="auto">
          <a:xfrm>
            <a:off x="0" y="0"/>
            <a:ext cx="1841500" cy="1381125"/>
          </a:xfrm>
          <a:prstGeom prst="rect">
            <a:avLst/>
          </a:prstGeom>
          <a:noFill/>
          <a:ln w="9525">
            <a:noFill/>
            <a:miter lim="800000"/>
            <a:headEnd/>
            <a:tailEnd/>
          </a:ln>
          <a:effectLst/>
        </p:spPr>
      </p:pic>
      <p:pic>
        <p:nvPicPr>
          <p:cNvPr id="119813" name="Picture 2"/>
          <p:cNvPicPr>
            <a:picLocks noChangeAspect="1" noChangeArrowheads="1"/>
          </p:cNvPicPr>
          <p:nvPr/>
        </p:nvPicPr>
        <p:blipFill>
          <a:blip r:embed="rId3"/>
          <a:srcRect/>
          <a:stretch>
            <a:fillRect/>
          </a:stretch>
        </p:blipFill>
        <p:spPr bwMode="auto">
          <a:xfrm>
            <a:off x="7985125" y="85725"/>
            <a:ext cx="1098550" cy="1100138"/>
          </a:xfrm>
          <a:prstGeom prst="rect">
            <a:avLst/>
          </a:prstGeom>
          <a:noFill/>
          <a:ln w="9525">
            <a:noFill/>
            <a:miter lim="800000"/>
            <a:headEnd/>
            <a:tailEnd/>
          </a:ln>
          <a:effectLst/>
        </p:spPr>
      </p:pic>
      <p:pic>
        <p:nvPicPr>
          <p:cNvPr id="119814" name="Picture 3"/>
          <p:cNvPicPr>
            <a:picLocks noChangeAspect="1" noChangeArrowheads="1"/>
          </p:cNvPicPr>
          <p:nvPr/>
        </p:nvPicPr>
        <p:blipFill>
          <a:blip r:embed="rId4"/>
          <a:srcRect/>
          <a:stretch>
            <a:fillRect/>
          </a:stretch>
        </p:blipFill>
        <p:spPr bwMode="auto">
          <a:xfrm>
            <a:off x="7070725" y="128588"/>
            <a:ext cx="676275" cy="1014412"/>
          </a:xfrm>
          <a:prstGeom prst="rect">
            <a:avLst/>
          </a:prstGeom>
          <a:noFill/>
          <a:ln w="9525">
            <a:noFill/>
            <a:miter lim="800000"/>
            <a:headEnd/>
            <a:tailEnd/>
          </a:ln>
          <a:effectLst/>
        </p:spPr>
      </p:pic>
      <p:sp>
        <p:nvSpPr>
          <p:cNvPr id="7" name="Rectangle 6"/>
          <p:cNvSpPr>
            <a:spLocks noChangeArrowheads="1"/>
          </p:cNvSpPr>
          <p:nvPr/>
        </p:nvSpPr>
        <p:spPr bwMode="auto">
          <a:xfrm>
            <a:off x="95250" y="3295650"/>
            <a:ext cx="8686800" cy="318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200000"/>
              </a:lnSpc>
              <a:defRPr/>
            </a:pPr>
            <a:r>
              <a:rPr lang="en-US" sz="2600" dirty="0">
                <a:latin typeface="+mn-lt"/>
                <a:cs typeface="Simplified Arabic" pitchFamily="18" charset="-78"/>
              </a:rPr>
              <a:t>2. Rennet contains enzymatic proteins that convert milk into cheese, by separating milk solid and milk whey.</a:t>
            </a:r>
          </a:p>
          <a:p>
            <a:pPr algn="just">
              <a:lnSpc>
                <a:spcPct val="200000"/>
              </a:lnSpc>
              <a:defRPr/>
            </a:pPr>
            <a:r>
              <a:rPr lang="en-US" sz="2600" dirty="0">
                <a:latin typeface="+mn-lt"/>
                <a:cs typeface="Simplified Arabic" pitchFamily="18" charset="-78"/>
              </a:rPr>
              <a:t>3. Different animal rennet are used to produce different types of cheese.</a:t>
            </a: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3733800"/>
            <a:ext cx="8686800" cy="158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200000"/>
              </a:lnSpc>
              <a:defRPr/>
            </a:pPr>
            <a:r>
              <a:rPr lang="en-US" sz="2600" dirty="0">
                <a:latin typeface="+mn-lt"/>
                <a:cs typeface="Simplified Arabic" pitchFamily="18" charset="-78"/>
              </a:rPr>
              <a:t>5. </a:t>
            </a:r>
            <a:r>
              <a:rPr lang="en-US" sz="2600" b="1" u="sng" dirty="0">
                <a:latin typeface="+mn-lt"/>
                <a:cs typeface="Simplified Arabic" pitchFamily="18" charset="-78"/>
              </a:rPr>
              <a:t>Most cheeses</a:t>
            </a:r>
            <a:r>
              <a:rPr lang="en-US" sz="2600" dirty="0">
                <a:latin typeface="+mn-lt"/>
                <a:cs typeface="Simplified Arabic" pitchFamily="18" charset="-78"/>
              </a:rPr>
              <a:t> are produced using cheaper rennet alternatives, these are the </a:t>
            </a:r>
            <a:r>
              <a:rPr lang="en-US" sz="2600" b="1" u="sng" dirty="0">
                <a:latin typeface="+mn-lt"/>
                <a:cs typeface="Simplified Arabic" pitchFamily="18" charset="-78"/>
              </a:rPr>
              <a:t>microbial rennet</a:t>
            </a:r>
            <a:r>
              <a:rPr lang="en-US" sz="2600" dirty="0">
                <a:latin typeface="+mn-lt"/>
                <a:cs typeface="Simplified Arabic" pitchFamily="18" charset="-78"/>
              </a:rPr>
              <a:t>.</a:t>
            </a:r>
          </a:p>
        </p:txBody>
      </p:sp>
      <p:sp>
        <p:nvSpPr>
          <p:cNvPr id="3" name="Rectangle 2"/>
          <p:cNvSpPr>
            <a:spLocks noChangeArrowheads="1"/>
          </p:cNvSpPr>
          <p:nvPr/>
        </p:nvSpPr>
        <p:spPr bwMode="auto">
          <a:xfrm>
            <a:off x="152400" y="228600"/>
            <a:ext cx="8686800" cy="318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200000"/>
              </a:lnSpc>
              <a:defRPr/>
            </a:pPr>
            <a:r>
              <a:rPr lang="en-US" sz="2600" dirty="0">
                <a:latin typeface="+mn-lt"/>
                <a:cs typeface="Simplified Arabic" pitchFamily="18" charset="-78"/>
              </a:rPr>
              <a:t>4. A plant rennet is available that is not widely commercially available. it is extracted from some vegetables that has the characteristics of coagulation. </a:t>
            </a:r>
            <a:r>
              <a:rPr lang="en-US" sz="2600" b="1" u="sng" dirty="0">
                <a:latin typeface="+mn-lt"/>
                <a:cs typeface="Simplified Arabic" pitchFamily="18" charset="-78"/>
              </a:rPr>
              <a:t>Thistle</a:t>
            </a:r>
            <a:r>
              <a:rPr lang="en-US" sz="2600" dirty="0">
                <a:latin typeface="+mn-lt"/>
                <a:cs typeface="Simplified Arabic" pitchFamily="18" charset="-78"/>
              </a:rPr>
              <a:t> plant is the most common.</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457200"/>
            <a:ext cx="8686800" cy="78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200000"/>
              </a:lnSpc>
              <a:defRPr/>
            </a:pPr>
            <a:r>
              <a:rPr lang="en-US" sz="2600" dirty="0">
                <a:latin typeface="+mn-lt"/>
                <a:cs typeface="Simplified Arabic" pitchFamily="18" charset="-78"/>
              </a:rPr>
              <a:t>6. Microbial rennet has a side effects such as bitter taste.</a:t>
            </a:r>
          </a:p>
        </p:txBody>
      </p:sp>
      <p:sp>
        <p:nvSpPr>
          <p:cNvPr id="5" name="Rectangle 4"/>
          <p:cNvSpPr>
            <a:spLocks noChangeArrowheads="1"/>
          </p:cNvSpPr>
          <p:nvPr/>
        </p:nvSpPr>
        <p:spPr bwMode="auto">
          <a:xfrm>
            <a:off x="228600" y="1600200"/>
            <a:ext cx="8686800" cy="236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lgn="just">
              <a:lnSpc>
                <a:spcPct val="200000"/>
              </a:lnSpc>
              <a:buFont typeface="Courier New" pitchFamily="49" charset="0"/>
              <a:buChar char="o"/>
              <a:defRPr/>
            </a:pPr>
            <a:r>
              <a:rPr lang="en-US" sz="2600" dirty="0">
                <a:latin typeface="+mn-lt"/>
                <a:cs typeface="Simplified Arabic" pitchFamily="18" charset="-78"/>
              </a:rPr>
              <a:t>Microbial rennet is a genetic engineering product that have been grown in an environment of Najis gushed blood and Najis enzymes.</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1"/>
          <p:cNvSpPr>
            <a:spLocks noChangeArrowheads="1"/>
          </p:cNvSpPr>
          <p:nvPr/>
        </p:nvSpPr>
        <p:spPr bwMode="auto">
          <a:xfrm>
            <a:off x="228600" y="-24"/>
            <a:ext cx="8610600" cy="318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200000"/>
              </a:lnSpc>
              <a:defRPr/>
            </a:pPr>
            <a:r>
              <a:rPr lang="en-US" sz="2600" dirty="0">
                <a:latin typeface="+mn-lt"/>
                <a:cs typeface="Simplified Arabic" pitchFamily="18" charset="-78"/>
              </a:rPr>
              <a:t>Q: Can rennet be seen as a new unit that does not belong to the animal it came from and differs in its chemical composition and chemical and physical properties after being removed from the stomach?</a:t>
            </a:r>
          </a:p>
        </p:txBody>
      </p:sp>
      <p:sp>
        <p:nvSpPr>
          <p:cNvPr id="8" name="Rectangle 21"/>
          <p:cNvSpPr>
            <a:spLocks noChangeArrowheads="1"/>
          </p:cNvSpPr>
          <p:nvPr/>
        </p:nvSpPr>
        <p:spPr bwMode="auto">
          <a:xfrm>
            <a:off x="228600" y="3200376"/>
            <a:ext cx="8610600" cy="319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lgn="just">
              <a:lnSpc>
                <a:spcPct val="200000"/>
              </a:lnSpc>
              <a:buFont typeface="Courier New" pitchFamily="49" charset="0"/>
              <a:buChar char="o"/>
              <a:defRPr/>
            </a:pPr>
            <a:r>
              <a:rPr lang="en-US" sz="2600" dirty="0">
                <a:latin typeface="+mn-lt"/>
                <a:cs typeface="Simplified Arabic" pitchFamily="18" charset="-78"/>
              </a:rPr>
              <a:t>Does rennet carry a new name after removal from the stomach? </a:t>
            </a:r>
          </a:p>
          <a:p>
            <a:pPr marL="457200" indent="-457200" algn="just">
              <a:lnSpc>
                <a:spcPct val="200000"/>
              </a:lnSpc>
              <a:buFont typeface="Courier New" pitchFamily="49" charset="0"/>
              <a:buChar char="o"/>
              <a:defRPr/>
            </a:pPr>
            <a:r>
              <a:rPr lang="en-US" sz="2600" dirty="0">
                <a:latin typeface="+mn-lt"/>
                <a:cs typeface="Simplified Arabic" pitchFamily="18" charset="-78"/>
              </a:rPr>
              <a:t>Is the rennet material after its reaction in milk is still present in cheese the end product?</a:t>
            </a:r>
            <a:endParaRPr lang="ar-KW" sz="2600" dirty="0">
              <a:latin typeface="+mn-lt"/>
              <a:cs typeface="Simplified Arabic" pitchFamily="18" charset="-78"/>
            </a:endParaRPr>
          </a:p>
        </p:txBody>
      </p:sp>
      <p:sp>
        <p:nvSpPr>
          <p:cNvPr id="10" name="Rectangle 9"/>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5"/>
          <p:cNvPicPr>
            <a:picLocks noChangeAspect="1" noChangeArrowheads="1"/>
          </p:cNvPicPr>
          <p:nvPr/>
        </p:nvPicPr>
        <p:blipFill>
          <a:blip r:embed="rId2"/>
          <a:srcRect/>
          <a:stretch>
            <a:fillRect/>
          </a:stretch>
        </p:blipFill>
        <p:spPr bwMode="auto">
          <a:xfrm>
            <a:off x="4492625" y="381000"/>
            <a:ext cx="4498975" cy="4800600"/>
          </a:xfrm>
          <a:prstGeom prst="rect">
            <a:avLst/>
          </a:prstGeom>
          <a:noFill/>
          <a:ln w="9525">
            <a:noFill/>
            <a:miter lim="800000"/>
            <a:headEnd/>
            <a:tailEnd/>
          </a:ln>
          <a:effectLst/>
        </p:spPr>
      </p:pic>
      <p:sp>
        <p:nvSpPr>
          <p:cNvPr id="3" name="Rectangle 22"/>
          <p:cNvSpPr>
            <a:spLocks noChangeArrowheads="1"/>
          </p:cNvSpPr>
          <p:nvPr/>
        </p:nvSpPr>
        <p:spPr bwMode="auto">
          <a:xfrm>
            <a:off x="228600" y="76200"/>
            <a:ext cx="4114800" cy="249237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algn="just">
              <a:lnSpc>
                <a:spcPct val="150000"/>
              </a:lnSpc>
              <a:defRPr/>
            </a:pPr>
            <a:r>
              <a:rPr lang="en-US" sz="2600" dirty="0">
                <a:latin typeface="+mn-lt"/>
                <a:cs typeface="Simplified Arabic" pitchFamily="18" charset="-78"/>
              </a:rPr>
              <a:t>A: Enzymes with active catalysts enter the reaction and continually exits without being consumed.</a:t>
            </a:r>
          </a:p>
        </p:txBody>
      </p:sp>
      <p:sp>
        <p:nvSpPr>
          <p:cNvPr id="4" name="Rectangle 22"/>
          <p:cNvSpPr>
            <a:spLocks noChangeArrowheads="1"/>
          </p:cNvSpPr>
          <p:nvPr/>
        </p:nvSpPr>
        <p:spPr bwMode="auto">
          <a:xfrm>
            <a:off x="228600" y="2514600"/>
            <a:ext cx="4114800" cy="309245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marL="457200" indent="-457200" algn="just">
              <a:lnSpc>
                <a:spcPct val="150000"/>
              </a:lnSpc>
              <a:buFont typeface="Courier New" pitchFamily="49" charset="0"/>
              <a:buChar char="o"/>
              <a:defRPr/>
            </a:pPr>
            <a:r>
              <a:rPr lang="en-US" sz="2600" dirty="0">
                <a:latin typeface="+mn-lt"/>
                <a:cs typeface="Simplified Arabic" pitchFamily="18" charset="-78"/>
              </a:rPr>
              <a:t>Enzymes has a catalytic cycle that enters from one interaction to a new interaction with the same type of substrates. </a:t>
            </a:r>
            <a:endParaRPr lang="ar-KW" sz="2600" dirty="0">
              <a:latin typeface="+mn-lt"/>
              <a:cs typeface="Simplified Arabic" pitchFamily="18" charset="-78"/>
            </a:endParaRPr>
          </a:p>
        </p:txBody>
      </p:sp>
      <p:sp>
        <p:nvSpPr>
          <p:cNvPr id="5" name="Rectangle 22"/>
          <p:cNvSpPr>
            <a:spLocks noChangeArrowheads="1"/>
          </p:cNvSpPr>
          <p:nvPr/>
        </p:nvSpPr>
        <p:spPr bwMode="auto">
          <a:xfrm>
            <a:off x="228600" y="5562600"/>
            <a:ext cx="8534400" cy="124301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marL="457200" indent="-457200" algn="just">
              <a:lnSpc>
                <a:spcPct val="150000"/>
              </a:lnSpc>
              <a:buFont typeface="Courier New" pitchFamily="49" charset="0"/>
              <a:buChar char="o"/>
              <a:defRPr/>
            </a:pPr>
            <a:r>
              <a:rPr lang="en-US" sz="2600" dirty="0">
                <a:latin typeface="+mn-lt"/>
                <a:cs typeface="Simplified Arabic" pitchFamily="18" charset="-78"/>
              </a:rPr>
              <a:t>i.e. the original enzyme still present in the final product and it is not consumed.</a:t>
            </a:r>
            <a:endParaRPr lang="ar-KW" sz="2600" dirty="0">
              <a:latin typeface="+mn-lt"/>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a:srcRect/>
          <a:stretch>
            <a:fillRect/>
          </a:stretch>
        </p:blipFill>
        <p:spPr bwMode="auto">
          <a:xfrm>
            <a:off x="6096000" y="762000"/>
            <a:ext cx="2667000" cy="2667000"/>
          </a:xfrm>
          <a:prstGeom prst="rect">
            <a:avLst/>
          </a:prstGeom>
          <a:noFill/>
          <a:ln w="9525">
            <a:noFill/>
            <a:miter lim="800000"/>
            <a:headEnd/>
            <a:tailEnd/>
          </a:ln>
          <a:effectLst/>
        </p:spPr>
      </p:pic>
      <p:pic>
        <p:nvPicPr>
          <p:cNvPr id="124931" name="Picture 4"/>
          <p:cNvPicPr>
            <a:picLocks noChangeAspect="1" noChangeArrowheads="1"/>
          </p:cNvPicPr>
          <p:nvPr/>
        </p:nvPicPr>
        <p:blipFill>
          <a:blip r:embed="rId3"/>
          <a:srcRect/>
          <a:stretch>
            <a:fillRect/>
          </a:stretch>
        </p:blipFill>
        <p:spPr bwMode="auto">
          <a:xfrm>
            <a:off x="533400" y="2667000"/>
            <a:ext cx="2857500" cy="4076700"/>
          </a:xfrm>
          <a:prstGeom prst="rect">
            <a:avLst/>
          </a:prstGeom>
          <a:noFill/>
          <a:ln w="9525">
            <a:noFill/>
            <a:miter lim="800000"/>
            <a:headEnd/>
            <a:tailEnd/>
          </a:ln>
          <a:effectLst/>
        </p:spPr>
      </p:pic>
      <p:pic>
        <p:nvPicPr>
          <p:cNvPr id="124932" name="Picture 3"/>
          <p:cNvPicPr>
            <a:picLocks noChangeAspect="1" noChangeArrowheads="1"/>
          </p:cNvPicPr>
          <p:nvPr/>
        </p:nvPicPr>
        <p:blipFill>
          <a:blip r:embed="rId4"/>
          <a:srcRect/>
          <a:stretch>
            <a:fillRect/>
          </a:stretch>
        </p:blipFill>
        <p:spPr bwMode="auto">
          <a:xfrm>
            <a:off x="76200" y="257175"/>
            <a:ext cx="3781425" cy="3552825"/>
          </a:xfrm>
          <a:prstGeom prst="rect">
            <a:avLst/>
          </a:prstGeom>
          <a:noFill/>
          <a:ln w="9525">
            <a:noFill/>
            <a:miter lim="800000"/>
            <a:headEnd/>
            <a:tailEnd/>
          </a:ln>
          <a:effectLst/>
        </p:spPr>
      </p:pic>
      <p:pic>
        <p:nvPicPr>
          <p:cNvPr id="124933" name="Picture 5"/>
          <p:cNvPicPr>
            <a:picLocks noChangeAspect="1" noChangeArrowheads="1"/>
          </p:cNvPicPr>
          <p:nvPr/>
        </p:nvPicPr>
        <p:blipFill>
          <a:blip r:embed="rId5"/>
          <a:srcRect/>
          <a:stretch>
            <a:fillRect/>
          </a:stretch>
        </p:blipFill>
        <p:spPr bwMode="auto">
          <a:xfrm>
            <a:off x="4813300" y="3962400"/>
            <a:ext cx="3176588" cy="2381250"/>
          </a:xfrm>
          <a:prstGeom prst="rect">
            <a:avLst/>
          </a:prstGeom>
          <a:noFill/>
          <a:ln w="9525">
            <a:noFill/>
            <a:miter lim="800000"/>
            <a:headEnd/>
            <a:tailEnd/>
          </a:ln>
          <a:effectLst/>
        </p:spPr>
      </p:pic>
      <p:pic>
        <p:nvPicPr>
          <p:cNvPr id="124934" name="Picture 4"/>
          <p:cNvPicPr>
            <a:picLocks noChangeAspect="1" noChangeArrowheads="1"/>
          </p:cNvPicPr>
          <p:nvPr/>
        </p:nvPicPr>
        <p:blipFill>
          <a:blip r:embed="rId6"/>
          <a:srcRect/>
          <a:stretch>
            <a:fillRect/>
          </a:stretch>
        </p:blipFill>
        <p:spPr bwMode="auto">
          <a:xfrm>
            <a:off x="4422775" y="1166813"/>
            <a:ext cx="781050" cy="760412"/>
          </a:xfrm>
          <a:prstGeom prst="rect">
            <a:avLst/>
          </a:prstGeom>
          <a:noFill/>
          <a:ln w="9525">
            <a:noFill/>
            <a:miter lim="800000"/>
            <a:headEnd/>
            <a:tailEnd/>
          </a:ln>
          <a:effectLst/>
        </p:spPr>
      </p:pic>
      <p:sp>
        <p:nvSpPr>
          <p:cNvPr id="7" name="Rectangle 7"/>
          <p:cNvSpPr>
            <a:spLocks noChangeArrowheads="1"/>
          </p:cNvSpPr>
          <p:nvPr/>
        </p:nvSpPr>
        <p:spPr bwMode="auto">
          <a:xfrm>
            <a:off x="0" y="0"/>
            <a:ext cx="9144000" cy="630238"/>
          </a:xfrm>
          <a:prstGeom prst="rect">
            <a:avLst/>
          </a:prstGeom>
          <a:solidFill>
            <a:srgbClr val="00B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defRPr/>
            </a:pPr>
            <a:r>
              <a:rPr lang="en-US" sz="2600" b="1" dirty="0">
                <a:solidFill>
                  <a:schemeClr val="bg1"/>
                </a:solidFill>
                <a:latin typeface="+mn-lt"/>
                <a:cs typeface="Simplified Arabic" pitchFamily="18" charset="-78"/>
              </a:rPr>
              <a:t>Examples of the use of rennet in the food industry</a:t>
            </a: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1830388"/>
          </a:xfrm>
          <a:prstGeom prst="rect">
            <a:avLst/>
          </a:prstGeom>
          <a:solidFill>
            <a:srgbClr val="00B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50000"/>
              </a:lnSpc>
              <a:defRPr/>
            </a:pPr>
            <a:r>
              <a:rPr lang="en-US" sz="2600" b="1" dirty="0">
                <a:solidFill>
                  <a:schemeClr val="bg1"/>
                </a:solidFill>
                <a:latin typeface="+mn-lt"/>
                <a:cs typeface="Simplified Arabic" pitchFamily="18" charset="-78"/>
              </a:rPr>
              <a:t>Is cheese that has been manufactured with dead animal’s rennet and or pig did applied to the principle of Istihala and consumption?</a:t>
            </a:r>
            <a:endParaRPr lang="en-US" sz="2600" dirty="0">
              <a:solidFill>
                <a:schemeClr val="bg1"/>
              </a:solidFill>
              <a:latin typeface="+mn-lt"/>
              <a:cs typeface="Simplified Arabic" pitchFamily="18" charset="-78"/>
            </a:endParaRPr>
          </a:p>
        </p:txBody>
      </p:sp>
      <p:sp>
        <p:nvSpPr>
          <p:cNvPr id="3" name="Text Box 4"/>
          <p:cNvSpPr txBox="1">
            <a:spLocks noChangeArrowheads="1"/>
          </p:cNvSpPr>
          <p:nvPr/>
        </p:nvSpPr>
        <p:spPr bwMode="auto">
          <a:xfrm>
            <a:off x="381000" y="1733550"/>
            <a:ext cx="8382000"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lnSpc>
                <a:spcPct val="200000"/>
              </a:lnSpc>
              <a:buFont typeface="Courier New" pitchFamily="49" charset="0"/>
              <a:buChar char="o"/>
              <a:defRPr/>
            </a:pPr>
            <a:r>
              <a:rPr lang="en-US" sz="2600" dirty="0" smtClean="0">
                <a:latin typeface="+mn-lt"/>
                <a:cs typeface="Simplified Arabic" pitchFamily="18" charset="-78"/>
              </a:rPr>
              <a:t>To say that cheese made with the rennet of dead and pig animals is Halal or the rennet has undergone Istihala is totally un accepted for the following treasons:</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1000" y="609600"/>
            <a:ext cx="8382000" cy="318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marL="514350" indent="-514350" algn="just">
              <a:lnSpc>
                <a:spcPct val="200000"/>
              </a:lnSpc>
              <a:buFont typeface="+mj-lt"/>
              <a:buAutoNum type="arabicPeriod"/>
              <a:defRPr/>
            </a:pPr>
            <a:r>
              <a:rPr lang="en-US" sz="2600" dirty="0" smtClean="0">
                <a:latin typeface="+mn-lt"/>
                <a:cs typeface="Simplified Arabic" pitchFamily="18" charset="-78"/>
              </a:rPr>
              <a:t>Because the rennet is a chemical medium, and no change has occurred to it, and it can also be extracted back again and reused for another batch of cheese making, how then one can say it has undergone Istihala?</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1000" y="357166"/>
            <a:ext cx="8382000" cy="318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algn="just">
              <a:lnSpc>
                <a:spcPct val="200000"/>
              </a:lnSpc>
              <a:defRPr/>
            </a:pPr>
            <a:r>
              <a:rPr lang="en-US" sz="2600" dirty="0" smtClean="0">
                <a:latin typeface="+mn-lt"/>
                <a:cs typeface="Simplified Arabic" pitchFamily="18" charset="-78"/>
              </a:rPr>
              <a:t>2. It is true that the amount of rennet used may be at most diluted to 1/10000, which is a small proportion; but is the </a:t>
            </a:r>
            <a:r>
              <a:rPr lang="en-US" sz="2600" dirty="0" smtClean="0">
                <a:latin typeface="+mn-lt"/>
              </a:rPr>
              <a:t>Islamic provision rule</a:t>
            </a:r>
            <a:r>
              <a:rPr lang="en-US" sz="2600" dirty="0" smtClean="0">
                <a:latin typeface="+mn-lt"/>
                <a:cs typeface="Simplified Arabic" pitchFamily="18" charset="-78"/>
              </a:rPr>
              <a:t> on consumption is the impact or quantity? </a:t>
            </a:r>
          </a:p>
        </p:txBody>
      </p:sp>
      <p:sp>
        <p:nvSpPr>
          <p:cNvPr id="3" name="Text Box 4"/>
          <p:cNvSpPr txBox="1">
            <a:spLocks noChangeArrowheads="1"/>
          </p:cNvSpPr>
          <p:nvPr/>
        </p:nvSpPr>
        <p:spPr bwMode="auto">
          <a:xfrm>
            <a:off x="381000" y="3767116"/>
            <a:ext cx="8382000"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marL="457200" indent="-457200" algn="just">
              <a:lnSpc>
                <a:spcPct val="200000"/>
              </a:lnSpc>
              <a:buFont typeface="Courier New" pitchFamily="49" charset="0"/>
              <a:buChar char="o"/>
              <a:defRPr/>
            </a:pPr>
            <a:r>
              <a:rPr lang="en-US" sz="2600" dirty="0" smtClean="0">
                <a:latin typeface="+mn-lt"/>
                <a:cs typeface="Simplified Arabic" pitchFamily="18" charset="-78"/>
              </a:rPr>
              <a:t>What impact is more than turning milk into cheese ?! </a:t>
            </a:r>
          </a:p>
          <a:p>
            <a:pPr marL="457200" indent="-457200" algn="just">
              <a:lnSpc>
                <a:spcPct val="200000"/>
              </a:lnSpc>
              <a:buFont typeface="Courier New" pitchFamily="49" charset="0"/>
              <a:buChar char="o"/>
              <a:defRPr/>
            </a:pPr>
            <a:r>
              <a:rPr lang="en-US" sz="2600" dirty="0" smtClean="0">
                <a:latin typeface="+mn-lt"/>
                <a:cs typeface="Simplified Arabic" pitchFamily="18" charset="-78"/>
              </a:rPr>
              <a:t>And what is the taste, color or smell of the former rennet to judged if it has been consumed?</a:t>
            </a:r>
            <a:endParaRPr lang="en-US" sz="2600" dirty="0" smtClean="0">
              <a:latin typeface="+mn-lt"/>
            </a:endParaRP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1000" y="357166"/>
            <a:ext cx="8382000"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lnSpc>
                <a:spcPct val="200000"/>
              </a:lnSpc>
              <a:buFont typeface="Courier New" pitchFamily="49" charset="0"/>
              <a:buChar char="o"/>
              <a:defRPr/>
            </a:pPr>
            <a:r>
              <a:rPr lang="en-US" sz="2600" dirty="0" smtClean="0">
                <a:latin typeface="+mn-lt"/>
                <a:cs typeface="Simplified Arabic" pitchFamily="18" charset="-78"/>
              </a:rPr>
              <a:t>According to the Islamic definition of consumption: it is a situation where a substance consumed, with inability to trace its taste, its color or its odor. </a:t>
            </a:r>
          </a:p>
        </p:txBody>
      </p:sp>
      <p:sp>
        <p:nvSpPr>
          <p:cNvPr id="3" name="Text Box 4"/>
          <p:cNvSpPr txBox="1">
            <a:spLocks noChangeArrowheads="1"/>
          </p:cNvSpPr>
          <p:nvPr/>
        </p:nvSpPr>
        <p:spPr bwMode="auto">
          <a:xfrm>
            <a:off x="381000" y="2955904"/>
            <a:ext cx="8382000" cy="319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lnSpc>
                <a:spcPct val="200000"/>
              </a:lnSpc>
              <a:buFont typeface="Courier New" pitchFamily="49" charset="0"/>
              <a:buChar char="o"/>
              <a:defRPr/>
            </a:pPr>
            <a:r>
              <a:rPr lang="en-US" sz="2600" dirty="0" smtClean="0">
                <a:latin typeface="+mn-lt"/>
                <a:cs typeface="Simplified Arabic" pitchFamily="18" charset="-78"/>
              </a:rPr>
              <a:t>"It has been emphasized that very low percentages of food additives are effective. </a:t>
            </a:r>
          </a:p>
          <a:p>
            <a:pPr algn="just">
              <a:lnSpc>
                <a:spcPct val="200000"/>
              </a:lnSpc>
              <a:buFont typeface="Courier New" pitchFamily="49" charset="0"/>
              <a:buChar char="o"/>
              <a:defRPr/>
            </a:pPr>
            <a:r>
              <a:rPr lang="en-US" sz="2600" dirty="0">
                <a:latin typeface="+mn-lt"/>
                <a:cs typeface="Simplified Arabic" pitchFamily="18" charset="-78"/>
              </a:rPr>
              <a:t>It has also been pointed out that consumption should be based on the impact </a:t>
            </a:r>
            <a:r>
              <a:rPr lang="ar-KW" sz="2600" b="1" dirty="0">
                <a:latin typeface="+mn-lt"/>
                <a:cs typeface="Simplified Arabic" pitchFamily="18" charset="-78"/>
              </a:rPr>
              <a:t>الأثر</a:t>
            </a:r>
            <a:r>
              <a:rPr lang="en-US" sz="2600" dirty="0">
                <a:latin typeface="+mn-lt"/>
                <a:cs typeface="Simplified Arabic" pitchFamily="18" charset="-78"/>
              </a:rPr>
              <a:t> of the substance. </a:t>
            </a: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76200" y="228600"/>
            <a:ext cx="8686800" cy="4894263"/>
          </a:xfrm>
          <a:prstGeom prst="rect">
            <a:avLst/>
          </a:prstGeom>
          <a:noFill/>
          <a:ln>
            <a:noFill/>
          </a:ln>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457200" indent="-457200" algn="just">
              <a:lnSpc>
                <a:spcPct val="200000"/>
              </a:lnSpc>
              <a:buFont typeface="Courier New" pitchFamily="49" charset="0"/>
              <a:buChar char="o"/>
              <a:defRPr/>
            </a:pPr>
            <a:r>
              <a:rPr lang="en-US" sz="2600" dirty="0" smtClean="0">
                <a:latin typeface="+mn-lt"/>
              </a:rPr>
              <a:t>Consumption has also been defined </a:t>
            </a:r>
            <a:r>
              <a:rPr lang="en-US" sz="2600" dirty="0">
                <a:latin typeface="+mn-lt"/>
              </a:rPr>
              <a:t>as the mixing </a:t>
            </a:r>
            <a:r>
              <a:rPr lang="ar-KW" sz="2600" b="1" dirty="0" smtClean="0">
                <a:latin typeface="+mn-lt"/>
              </a:rPr>
              <a:t>خلط</a:t>
            </a:r>
            <a:r>
              <a:rPr lang="en-US" sz="2600" dirty="0" smtClean="0">
                <a:latin typeface="+mn-lt"/>
              </a:rPr>
              <a:t> of very minute amount of </a:t>
            </a:r>
            <a:r>
              <a:rPr lang="en-US" sz="2600" dirty="0">
                <a:latin typeface="+mn-lt"/>
              </a:rPr>
              <a:t>Haram/Najis material</a:t>
            </a:r>
            <a:r>
              <a:rPr lang="en-US" sz="2600" dirty="0" smtClean="0">
                <a:latin typeface="+mn-lt"/>
              </a:rPr>
              <a:t> with very large amount of pure materials in such a way that the </a:t>
            </a:r>
            <a:r>
              <a:rPr lang="en-US" sz="2600" dirty="0">
                <a:latin typeface="+mn-lt"/>
              </a:rPr>
              <a:t>characteristics </a:t>
            </a:r>
            <a:r>
              <a:rPr lang="en-US" sz="2600" dirty="0" smtClean="0">
                <a:latin typeface="+mn-lt"/>
              </a:rPr>
              <a:t>contained in the original Haram/Najis </a:t>
            </a:r>
            <a:r>
              <a:rPr lang="en-US" sz="2600" dirty="0">
                <a:latin typeface="+mn-lt"/>
              </a:rPr>
              <a:t>material </a:t>
            </a:r>
            <a:r>
              <a:rPr lang="en-US" sz="2600" dirty="0" smtClean="0">
                <a:latin typeface="+mn-lt"/>
              </a:rPr>
              <a:t>and </a:t>
            </a:r>
            <a:r>
              <a:rPr lang="en-US" sz="2600" dirty="0">
                <a:latin typeface="+mn-lt"/>
              </a:rPr>
              <a:t>its features </a:t>
            </a:r>
            <a:r>
              <a:rPr lang="en-US" sz="2600" dirty="0" smtClean="0">
                <a:latin typeface="+mn-lt"/>
              </a:rPr>
              <a:t>have vanished</a:t>
            </a:r>
            <a:r>
              <a:rPr lang="en-US" sz="2400" b="1" baseline="30000" dirty="0" smtClean="0">
                <a:solidFill>
                  <a:srgbClr val="FF0000"/>
                </a:solidFill>
              </a:rPr>
              <a:t>1</a:t>
            </a:r>
            <a:r>
              <a:rPr lang="en-US" sz="2600" dirty="0" smtClean="0">
                <a:latin typeface="+mn-lt"/>
              </a:rPr>
              <a:t>, disappeared</a:t>
            </a:r>
            <a:r>
              <a:rPr lang="en-US" sz="2400" b="1" baseline="30000" dirty="0" smtClean="0">
                <a:solidFill>
                  <a:srgbClr val="FF0000"/>
                </a:solidFill>
              </a:rPr>
              <a:t>2</a:t>
            </a:r>
            <a:r>
              <a:rPr lang="en-US" sz="2600" dirty="0" smtClean="0">
                <a:latin typeface="+mn-lt"/>
              </a:rPr>
              <a:t>, and often </a:t>
            </a:r>
            <a:r>
              <a:rPr lang="en-US" sz="2600" u="sng" dirty="0" smtClean="0">
                <a:latin typeface="+mn-lt"/>
              </a:rPr>
              <a:t>theoretically</a:t>
            </a:r>
            <a:r>
              <a:rPr lang="en-US" sz="2600" dirty="0" smtClean="0">
                <a:latin typeface="+mn-lt"/>
              </a:rPr>
              <a:t> </a:t>
            </a:r>
            <a:r>
              <a:rPr lang="en-US" sz="2600" dirty="0">
                <a:latin typeface="+mn-lt"/>
              </a:rPr>
              <a:t>lost </a:t>
            </a:r>
            <a:r>
              <a:rPr lang="en-US" sz="2600" dirty="0" smtClean="0">
                <a:latin typeface="+mn-lt"/>
              </a:rPr>
              <a:t>its impact</a:t>
            </a:r>
            <a:r>
              <a:rPr lang="en-US" sz="2400" b="1" baseline="30000" dirty="0" smtClean="0">
                <a:solidFill>
                  <a:srgbClr val="FF0000"/>
                </a:solidFill>
              </a:rPr>
              <a:t>3</a:t>
            </a:r>
            <a:r>
              <a:rPr lang="en-US" sz="2600" dirty="0" smtClean="0">
                <a:latin typeface="+mn-lt"/>
              </a:rPr>
              <a:t>.</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1000" y="533400"/>
            <a:ext cx="8382000" cy="318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lnSpc>
                <a:spcPct val="200000"/>
              </a:lnSpc>
              <a:buFont typeface="Courier New" pitchFamily="49" charset="0"/>
              <a:buChar char="o"/>
              <a:defRPr/>
            </a:pPr>
            <a:r>
              <a:rPr lang="en-US" sz="2600" dirty="0" smtClean="0">
                <a:latin typeface="+mn-lt"/>
                <a:cs typeface="Simplified Arabic" pitchFamily="18" charset="-78"/>
              </a:rPr>
              <a:t>The rule here is that as long as the impact is present that is its ability to convert milk into cheese despite the small quantity used; this quantity </a:t>
            </a:r>
            <a:r>
              <a:rPr lang="en-US" sz="2600" b="1" u="sng" dirty="0" smtClean="0">
                <a:latin typeface="+mn-lt"/>
                <a:cs typeface="Simplified Arabic" pitchFamily="18" charset="-78"/>
              </a:rPr>
              <a:t>should not</a:t>
            </a:r>
            <a:r>
              <a:rPr lang="en-US" sz="2600" b="1" dirty="0" smtClean="0">
                <a:latin typeface="+mn-lt"/>
                <a:cs typeface="Simplified Arabic" pitchFamily="18" charset="-78"/>
              </a:rPr>
              <a:t> </a:t>
            </a:r>
            <a:r>
              <a:rPr lang="en-US" sz="2600" dirty="0" smtClean="0">
                <a:latin typeface="+mn-lt"/>
                <a:cs typeface="Simplified Arabic" pitchFamily="18" charset="-78"/>
              </a:rPr>
              <a:t>be considered to be consumed or neglected.</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04800" y="228600"/>
            <a:ext cx="8305800" cy="478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1450" indent="-171450" algn="just">
              <a:lnSpc>
                <a:spcPct val="200000"/>
              </a:lnSpc>
              <a:buFont typeface="Courier New" pitchFamily="49" charset="0"/>
              <a:buChar char="o"/>
              <a:defRPr/>
            </a:pPr>
            <a:r>
              <a:rPr lang="en-US" sz="2600" dirty="0">
                <a:latin typeface="+mn-lt"/>
                <a:cs typeface="Simplified Arabic" pitchFamily="18" charset="-78"/>
              </a:rPr>
              <a:t> Cheese, </a:t>
            </a:r>
            <a:r>
              <a:rPr lang="en-US" sz="2600" dirty="0">
                <a:cs typeface="Simplified Arabic" pitchFamily="18" charset="-78"/>
              </a:rPr>
              <a:t>that use rennet from Haram sources, </a:t>
            </a:r>
            <a:r>
              <a:rPr lang="en-US" sz="2600" dirty="0">
                <a:latin typeface="+mn-lt"/>
                <a:cs typeface="Simplified Arabic" pitchFamily="18" charset="-78"/>
              </a:rPr>
              <a:t>that was given </a:t>
            </a:r>
            <a:r>
              <a:rPr lang="en-US" sz="2600" dirty="0">
                <a:cs typeface="Simplified Arabic" pitchFamily="18" charset="-78"/>
              </a:rPr>
              <a:t>the </a:t>
            </a:r>
            <a:r>
              <a:rPr lang="en-US" sz="2600" dirty="0"/>
              <a:t>Islamic provision rule of </a:t>
            </a:r>
            <a:r>
              <a:rPr lang="en-US" sz="2600" dirty="0">
                <a:latin typeface="+mn-lt"/>
                <a:cs typeface="Simplified Arabic" pitchFamily="18" charset="-78"/>
              </a:rPr>
              <a:t>purity by Istihala or consumption, was not accurate </a:t>
            </a:r>
            <a:r>
              <a:rPr lang="en-US" sz="2600" dirty="0">
                <a:latin typeface="+mn-lt"/>
              </a:rPr>
              <a:t>rule </a:t>
            </a:r>
            <a:r>
              <a:rPr lang="en-US" sz="2600" dirty="0">
                <a:latin typeface="+mn-lt"/>
                <a:cs typeface="Simplified Arabic" pitchFamily="18" charset="-78"/>
              </a:rPr>
              <a:t>from a scientific perspective and from </a:t>
            </a:r>
            <a:r>
              <a:rPr lang="en-US" sz="2600" dirty="0">
                <a:latin typeface="+mn-lt"/>
              </a:rPr>
              <a:t>Islamic provision </a:t>
            </a:r>
            <a:r>
              <a:rPr lang="en-US" sz="2600" dirty="0">
                <a:latin typeface="+mn-lt"/>
                <a:cs typeface="Simplified Arabic" pitchFamily="18" charset="-78"/>
              </a:rPr>
              <a:t>because rennet are only enzymes that act as chemical medium and does not under go any change.</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04800" y="228600"/>
            <a:ext cx="8305800"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1450" indent="-171450" algn="just">
              <a:lnSpc>
                <a:spcPct val="200000"/>
              </a:lnSpc>
              <a:buFont typeface="Courier New" pitchFamily="49" charset="0"/>
              <a:buChar char="o"/>
              <a:defRPr/>
            </a:pPr>
            <a:r>
              <a:rPr lang="en-US" sz="2600" dirty="0">
                <a:latin typeface="+mn-lt"/>
                <a:cs typeface="Simplified Arabic" pitchFamily="18" charset="-78"/>
              </a:rPr>
              <a:t> Even though the proportion used in cheese making was so small up to 1 / 10000 and possibly less, this ratio has a profound  impact, as it convert milk into cheese. </a:t>
            </a:r>
          </a:p>
        </p:txBody>
      </p:sp>
      <p:sp>
        <p:nvSpPr>
          <p:cNvPr id="3" name="Rectangle 2"/>
          <p:cNvSpPr>
            <a:spLocks noChangeArrowheads="1"/>
          </p:cNvSpPr>
          <p:nvPr/>
        </p:nvSpPr>
        <p:spPr bwMode="auto">
          <a:xfrm>
            <a:off x="304800" y="2762250"/>
            <a:ext cx="8305800" cy="158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1450" indent="-171450" algn="just">
              <a:lnSpc>
                <a:spcPct val="200000"/>
              </a:lnSpc>
              <a:buFont typeface="Courier New" pitchFamily="49" charset="0"/>
              <a:buChar char="o"/>
              <a:defRPr/>
            </a:pPr>
            <a:r>
              <a:rPr lang="en-US" sz="2600" dirty="0">
                <a:latin typeface="+mn-lt"/>
                <a:cs typeface="Simplified Arabic" pitchFamily="18" charset="-78"/>
              </a:rPr>
              <a:t> Therefore, rennet in cheese can not be considered to be consumed or its has no </a:t>
            </a:r>
            <a:r>
              <a:rPr lang="en-US" sz="2600" dirty="0">
                <a:latin typeface="+mn-lt"/>
              </a:rPr>
              <a:t>Islamic provision rule</a:t>
            </a:r>
            <a:r>
              <a:rPr lang="en-US" sz="2600" dirty="0">
                <a:latin typeface="+mn-lt"/>
                <a:cs typeface="Simplified Arabic" pitchFamily="18" charset="-78"/>
              </a:rPr>
              <a:t>.</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04800" y="76200"/>
            <a:ext cx="8229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defRPr/>
            </a:pPr>
            <a:r>
              <a:rPr lang="en-US" sz="3600" b="1" dirty="0">
                <a:solidFill>
                  <a:srgbClr val="FF0000"/>
                </a:solidFill>
                <a:latin typeface="+mn-lt"/>
                <a:cs typeface="Simplified Arabic" pitchFamily="18" charset="-78"/>
              </a:rPr>
              <a:t>Fat</a:t>
            </a:r>
            <a:endParaRPr lang="ar-KW" sz="3600" b="1" dirty="0">
              <a:solidFill>
                <a:srgbClr val="FF0000"/>
              </a:solidFill>
              <a:latin typeface="+mn-lt"/>
              <a:cs typeface="Simplified Arabic" pitchFamily="18" charset="-78"/>
            </a:endParaRPr>
          </a:p>
        </p:txBody>
      </p:sp>
      <p:pic>
        <p:nvPicPr>
          <p:cNvPr id="133123" name="Picture 16"/>
          <p:cNvPicPr>
            <a:picLocks noChangeAspect="1" noChangeArrowheads="1"/>
          </p:cNvPicPr>
          <p:nvPr/>
        </p:nvPicPr>
        <p:blipFill>
          <a:blip r:embed="rId2"/>
          <a:srcRect/>
          <a:stretch>
            <a:fillRect/>
          </a:stretch>
        </p:blipFill>
        <p:spPr bwMode="auto">
          <a:xfrm>
            <a:off x="5943600" y="4627563"/>
            <a:ext cx="2895600" cy="1219200"/>
          </a:xfrm>
          <a:prstGeom prst="rect">
            <a:avLst/>
          </a:prstGeom>
          <a:noFill/>
          <a:ln w="9525">
            <a:noFill/>
            <a:miter lim="800000"/>
            <a:headEnd/>
            <a:tailEnd/>
          </a:ln>
          <a:effectLst/>
        </p:spPr>
      </p:pic>
      <p:sp>
        <p:nvSpPr>
          <p:cNvPr id="10" name="Rectangle 9"/>
          <p:cNvSpPr/>
          <p:nvPr/>
        </p:nvSpPr>
        <p:spPr bwMode="auto">
          <a:xfrm>
            <a:off x="1600200" y="3790950"/>
            <a:ext cx="1539875" cy="2990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26"/>
          <p:cNvSpPr>
            <a:spLocks noChangeArrowheads="1"/>
          </p:cNvSpPr>
          <p:nvPr/>
        </p:nvSpPr>
        <p:spPr bwMode="auto">
          <a:xfrm>
            <a:off x="365125" y="609600"/>
            <a:ext cx="8261350" cy="295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200000"/>
              </a:lnSpc>
              <a:defRPr/>
            </a:pPr>
            <a:r>
              <a:rPr lang="en-US" sz="2400" dirty="0">
                <a:latin typeface="+mn-lt"/>
                <a:cs typeface="Simplified Arabic" pitchFamily="18" charset="-78"/>
              </a:rPr>
              <a:t>Fat or lipids are consists of a back bone called glycerol or glycerin plus its main building blocks called fatty acids. The number of fatty acids in fat mostly are 3 in number. Fatty acids do not exist in a free form in nature.</a:t>
            </a:r>
            <a:endParaRPr lang="ar-KW" sz="2400" dirty="0">
              <a:latin typeface="+mn-lt"/>
              <a:cs typeface="Simplified Arabic" pitchFamily="18" charset="-78"/>
            </a:endParaRPr>
          </a:p>
        </p:txBody>
      </p:sp>
      <p:sp>
        <p:nvSpPr>
          <p:cNvPr id="14" name="Rectangle 13"/>
          <p:cNvSpPr/>
          <p:nvPr/>
        </p:nvSpPr>
        <p:spPr bwMode="auto">
          <a:xfrm>
            <a:off x="2111375" y="3409950"/>
            <a:ext cx="3184525" cy="2990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3127" name="Picture 2"/>
          <p:cNvPicPr>
            <a:picLocks noChangeAspect="1" noChangeArrowheads="1"/>
          </p:cNvPicPr>
          <p:nvPr/>
        </p:nvPicPr>
        <p:blipFill>
          <a:blip r:embed="rId3"/>
          <a:srcRect/>
          <a:stretch>
            <a:fillRect/>
          </a:stretch>
        </p:blipFill>
        <p:spPr bwMode="auto">
          <a:xfrm>
            <a:off x="381000" y="3741738"/>
            <a:ext cx="5334000" cy="2990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57200" y="228600"/>
            <a:ext cx="8153400" cy="78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200000"/>
              </a:lnSpc>
              <a:defRPr/>
            </a:pPr>
            <a:r>
              <a:rPr lang="en-US" sz="2600" dirty="0">
                <a:latin typeface="+mn-lt"/>
                <a:cs typeface="Simplified Arabic" pitchFamily="18" charset="-78"/>
              </a:rPr>
              <a:t>Glycerin / glycerol C</a:t>
            </a:r>
            <a:r>
              <a:rPr lang="en-US" sz="2600" baseline="-25000" dirty="0">
                <a:latin typeface="+mn-lt"/>
                <a:cs typeface="Simplified Arabic" pitchFamily="18" charset="-78"/>
              </a:rPr>
              <a:t>3</a:t>
            </a:r>
            <a:r>
              <a:rPr lang="en-US" sz="2600" dirty="0">
                <a:latin typeface="+mn-lt"/>
                <a:cs typeface="Simplified Arabic" pitchFamily="18" charset="-78"/>
              </a:rPr>
              <a:t>H</a:t>
            </a:r>
            <a:r>
              <a:rPr lang="en-US" sz="2600" baseline="-25000" dirty="0">
                <a:latin typeface="+mn-lt"/>
                <a:cs typeface="Simplified Arabic" pitchFamily="18" charset="-78"/>
              </a:rPr>
              <a:t>8</a:t>
            </a:r>
            <a:r>
              <a:rPr lang="en-US" sz="2600" dirty="0">
                <a:latin typeface="+mn-lt"/>
                <a:cs typeface="Simplified Arabic" pitchFamily="18" charset="-78"/>
              </a:rPr>
              <a:t>O</a:t>
            </a:r>
            <a:r>
              <a:rPr lang="en-US" sz="2600" baseline="-25000" dirty="0">
                <a:latin typeface="+mn-lt"/>
                <a:cs typeface="Simplified Arabic" pitchFamily="18" charset="-78"/>
              </a:rPr>
              <a:t>3</a:t>
            </a:r>
            <a:endParaRPr lang="en-US" sz="2600" dirty="0">
              <a:latin typeface="+mn-lt"/>
              <a:cs typeface="Simplified Arabic" pitchFamily="18" charset="-78"/>
            </a:endParaRPr>
          </a:p>
        </p:txBody>
      </p:sp>
      <p:sp>
        <p:nvSpPr>
          <p:cNvPr id="6" name="Rectangle 7"/>
          <p:cNvSpPr>
            <a:spLocks noChangeArrowheads="1"/>
          </p:cNvSpPr>
          <p:nvPr/>
        </p:nvSpPr>
        <p:spPr bwMode="auto">
          <a:xfrm>
            <a:off x="457200" y="1123950"/>
            <a:ext cx="8153400" cy="318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lgn="just">
              <a:lnSpc>
                <a:spcPct val="200000"/>
              </a:lnSpc>
              <a:buFont typeface="Courier New" pitchFamily="49" charset="0"/>
              <a:buChar char="o"/>
              <a:defRPr/>
            </a:pPr>
            <a:r>
              <a:rPr lang="en-US" sz="2600" dirty="0">
                <a:latin typeface="+mn-lt"/>
                <a:cs typeface="Simplified Arabic" pitchFamily="18" charset="-78"/>
              </a:rPr>
              <a:t>Glycerin is a sweet liquid that is used as a sweetener in food, a moisturizer for baking and for packaged foods. It is also used in cosmetics, and liquid soap as a moisturizer.</a:t>
            </a:r>
          </a:p>
        </p:txBody>
      </p:sp>
      <p:sp>
        <p:nvSpPr>
          <p:cNvPr id="7" name="Rectangle 7"/>
          <p:cNvSpPr>
            <a:spLocks noChangeArrowheads="1"/>
          </p:cNvSpPr>
          <p:nvPr/>
        </p:nvSpPr>
        <p:spPr bwMode="auto">
          <a:xfrm>
            <a:off x="457200" y="4438650"/>
            <a:ext cx="8153400" cy="158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lgn="just">
              <a:lnSpc>
                <a:spcPct val="200000"/>
              </a:lnSpc>
              <a:buFont typeface="Courier New" pitchFamily="49" charset="0"/>
              <a:buChar char="o"/>
              <a:defRPr/>
            </a:pPr>
            <a:r>
              <a:rPr lang="en-US" sz="2600" dirty="0">
                <a:latin typeface="+mn-lt"/>
                <a:cs typeface="Simplified Arabic" pitchFamily="18" charset="-78"/>
              </a:rPr>
              <a:t>Glycerin is colorless or yellow, obtained from fats and oils as a byproduct from the soap industry.</a:t>
            </a: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2"/>
          <a:srcRect/>
          <a:stretch>
            <a:fillRect/>
          </a:stretch>
        </p:blipFill>
        <p:spPr bwMode="auto">
          <a:xfrm>
            <a:off x="2057400" y="990600"/>
            <a:ext cx="4438650" cy="2543175"/>
          </a:xfrm>
          <a:prstGeom prst="rect">
            <a:avLst/>
          </a:prstGeom>
          <a:noFill/>
          <a:ln w="9525">
            <a:noFill/>
            <a:miter lim="800000"/>
            <a:headEnd/>
            <a:tailEnd/>
          </a:ln>
          <a:effectLst/>
        </p:spPr>
      </p:pic>
      <p:sp>
        <p:nvSpPr>
          <p:cNvPr id="3" name="Rectangle 4"/>
          <p:cNvSpPr>
            <a:spLocks noChangeArrowheads="1"/>
          </p:cNvSpPr>
          <p:nvPr/>
        </p:nvSpPr>
        <p:spPr bwMode="auto">
          <a:xfrm>
            <a:off x="0" y="0"/>
            <a:ext cx="9144000" cy="642938"/>
          </a:xfrm>
          <a:prstGeom prst="rect">
            <a:avLst/>
          </a:prstGeom>
          <a:solidFill>
            <a:srgbClr val="00B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50000"/>
              </a:lnSpc>
              <a:defRPr/>
            </a:pPr>
            <a:r>
              <a:rPr lang="en-US" sz="2600" b="1" dirty="0">
                <a:solidFill>
                  <a:schemeClr val="bg1"/>
                </a:solidFill>
                <a:latin typeface="+mn-lt"/>
                <a:cs typeface="Simplified Arabic" pitchFamily="18" charset="-78"/>
              </a:rPr>
              <a:t>Fatty acids after separation from glycerol in butter product</a:t>
            </a:r>
            <a:endParaRPr lang="ar-KW" sz="2600" b="1" dirty="0">
              <a:solidFill>
                <a:schemeClr val="bg1"/>
              </a:solidFill>
              <a:latin typeface="+mn-lt"/>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3"/>
          <p:cNvSpPr>
            <a:spLocks noChangeArrowheads="1"/>
          </p:cNvSpPr>
          <p:nvPr/>
        </p:nvSpPr>
        <p:spPr bwMode="auto">
          <a:xfrm>
            <a:off x="228600" y="293688"/>
            <a:ext cx="8610600" cy="557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200000"/>
              </a:lnSpc>
              <a:defRPr/>
            </a:pPr>
            <a:r>
              <a:rPr lang="en-US" sz="2600" dirty="0">
                <a:latin typeface="+mn-lt"/>
              </a:rPr>
              <a:t>Q: Is it possible to look at any of the components of fat after separation from the mother molecule as a new unit that does not belong to it and differs </a:t>
            </a:r>
            <a:r>
              <a:rPr lang="en-US" sz="2600" dirty="0"/>
              <a:t>after the separation of its components </a:t>
            </a:r>
            <a:r>
              <a:rPr lang="en-US" sz="2600" dirty="0">
                <a:latin typeface="+mn-lt"/>
              </a:rPr>
              <a:t>from fat in its chemical composition and chemical and physical properties and carries a new name? </a:t>
            </a:r>
          </a:p>
          <a:p>
            <a:pPr algn="just">
              <a:lnSpc>
                <a:spcPct val="200000"/>
              </a:lnSpc>
              <a:defRPr/>
            </a:pPr>
            <a:r>
              <a:rPr lang="en-US" sz="2600" dirty="0">
                <a:latin typeface="+mn-lt"/>
              </a:rPr>
              <a:t>In other words, is the original mother fat material is still present in the final product?</a:t>
            </a:r>
            <a:endParaRPr lang="ar-KW" sz="2600" dirty="0">
              <a:latin typeface="+mn-lt"/>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52400" y="214290"/>
            <a:ext cx="8763000" cy="229076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algn="just">
              <a:lnSpc>
                <a:spcPct val="200000"/>
              </a:lnSpc>
              <a:defRPr/>
            </a:pPr>
            <a:r>
              <a:rPr lang="en-US" sz="2500" dirty="0">
                <a:latin typeface="+mn-lt"/>
              </a:rPr>
              <a:t>A: The fact that the original mother fat material is till present in the finished products is so obvious with a simple experiment, the reaction can be reversed.</a:t>
            </a:r>
            <a:endParaRPr lang="ar-KW" sz="2500" dirty="0">
              <a:latin typeface="+mn-lt"/>
            </a:endParaRPr>
          </a:p>
        </p:txBody>
      </p:sp>
      <p:grpSp>
        <p:nvGrpSpPr>
          <p:cNvPr id="3" name="Group 2"/>
          <p:cNvGrpSpPr>
            <a:grpSpLocks/>
          </p:cNvGrpSpPr>
          <p:nvPr/>
        </p:nvGrpSpPr>
        <p:grpSpPr bwMode="auto">
          <a:xfrm>
            <a:off x="457200" y="3033690"/>
            <a:ext cx="7848600" cy="1524000"/>
            <a:chOff x="304800" y="1009710"/>
            <a:chExt cx="7848600" cy="1524000"/>
          </a:xfrm>
        </p:grpSpPr>
        <p:sp>
          <p:nvSpPr>
            <p:cNvPr id="137230" name="Rectangle 6"/>
            <p:cNvSpPr>
              <a:spLocks noChangeArrowheads="1"/>
            </p:cNvSpPr>
            <p:nvPr/>
          </p:nvSpPr>
          <p:spPr bwMode="auto">
            <a:xfrm>
              <a:off x="5715000" y="1143000"/>
              <a:ext cx="1066800" cy="1015663"/>
            </a:xfrm>
            <a:prstGeom prst="rect">
              <a:avLst/>
            </a:prstGeom>
            <a:noFill/>
            <a:ln w="9525">
              <a:noFill/>
              <a:miter lim="800000"/>
              <a:headEnd/>
              <a:tailEnd/>
            </a:ln>
          </p:spPr>
          <p:txBody>
            <a:bodyPr>
              <a:spAutoFit/>
            </a:bodyPr>
            <a:lstStyle/>
            <a:p>
              <a:pPr algn="ctr" rtl="1"/>
              <a:r>
                <a:rPr lang="en-US" sz="2000" b="1">
                  <a:solidFill>
                    <a:srgbClr val="FF0000"/>
                  </a:solidFill>
                  <a:latin typeface="Simplified Arabic" pitchFamily="18" charset="-78"/>
                </a:rPr>
                <a:t>Salt of fat or soap</a:t>
              </a:r>
              <a:endParaRPr lang="ar-KW" sz="2000" b="1">
                <a:solidFill>
                  <a:srgbClr val="FF0000"/>
                </a:solidFill>
                <a:latin typeface="Simplified Arabic" pitchFamily="18" charset="-78"/>
              </a:endParaRPr>
            </a:p>
          </p:txBody>
        </p:sp>
        <p:sp>
          <p:nvSpPr>
            <p:cNvPr id="137231" name="Rectangle 7"/>
            <p:cNvSpPr>
              <a:spLocks noChangeArrowheads="1"/>
            </p:cNvSpPr>
            <p:nvPr/>
          </p:nvSpPr>
          <p:spPr bwMode="auto">
            <a:xfrm>
              <a:off x="2362200" y="1219200"/>
              <a:ext cx="1295400" cy="400110"/>
            </a:xfrm>
            <a:prstGeom prst="rect">
              <a:avLst/>
            </a:prstGeom>
            <a:noFill/>
            <a:ln w="9525">
              <a:noFill/>
              <a:miter lim="800000"/>
              <a:headEnd/>
              <a:tailEnd/>
            </a:ln>
          </p:spPr>
          <p:txBody>
            <a:bodyPr>
              <a:spAutoFit/>
            </a:bodyPr>
            <a:lstStyle/>
            <a:p>
              <a:pPr algn="ctr" rtl="1"/>
              <a:r>
                <a:rPr lang="en-US" sz="2000" b="1">
                  <a:solidFill>
                    <a:srgbClr val="FF0000"/>
                  </a:solidFill>
                  <a:latin typeface="Simplified Arabic" pitchFamily="18" charset="-78"/>
                </a:rPr>
                <a:t>Fat or oil</a:t>
              </a:r>
              <a:endParaRPr lang="ar-KW" sz="2000" b="1">
                <a:solidFill>
                  <a:srgbClr val="FF0000"/>
                </a:solidFill>
                <a:latin typeface="Simplified Arabic" pitchFamily="18" charset="-78"/>
              </a:endParaRPr>
            </a:p>
          </p:txBody>
        </p:sp>
        <p:sp>
          <p:nvSpPr>
            <p:cNvPr id="137232" name="Rectangle 8"/>
            <p:cNvSpPr>
              <a:spLocks noChangeArrowheads="1"/>
            </p:cNvSpPr>
            <p:nvPr/>
          </p:nvSpPr>
          <p:spPr bwMode="auto">
            <a:xfrm>
              <a:off x="304800" y="1219200"/>
              <a:ext cx="1695450" cy="400110"/>
            </a:xfrm>
            <a:prstGeom prst="rect">
              <a:avLst/>
            </a:prstGeom>
            <a:noFill/>
            <a:ln w="9525">
              <a:noFill/>
              <a:miter lim="800000"/>
              <a:headEnd/>
              <a:tailEnd/>
            </a:ln>
          </p:spPr>
          <p:txBody>
            <a:bodyPr>
              <a:spAutoFit/>
            </a:bodyPr>
            <a:lstStyle/>
            <a:p>
              <a:pPr algn="ctr" rtl="1"/>
              <a:r>
                <a:rPr lang="en-US" sz="2000" b="1">
                  <a:solidFill>
                    <a:srgbClr val="FF0000"/>
                  </a:solidFill>
                  <a:latin typeface="Simplified Arabic" pitchFamily="18" charset="-78"/>
                </a:rPr>
                <a:t>Alkaline salt</a:t>
              </a:r>
              <a:endParaRPr lang="ar-KW" sz="2000" b="1">
                <a:solidFill>
                  <a:srgbClr val="FF0000"/>
                </a:solidFill>
                <a:latin typeface="Simplified Arabic" pitchFamily="18" charset="-78"/>
              </a:endParaRPr>
            </a:p>
          </p:txBody>
        </p:sp>
        <p:sp>
          <p:nvSpPr>
            <p:cNvPr id="137233" name="Rectangle 9"/>
            <p:cNvSpPr>
              <a:spLocks noChangeArrowheads="1"/>
            </p:cNvSpPr>
            <p:nvPr/>
          </p:nvSpPr>
          <p:spPr bwMode="auto">
            <a:xfrm>
              <a:off x="4114800" y="1009710"/>
              <a:ext cx="1447800" cy="830997"/>
            </a:xfrm>
            <a:prstGeom prst="rect">
              <a:avLst/>
            </a:prstGeom>
            <a:noFill/>
            <a:ln w="9525">
              <a:noFill/>
              <a:miter lim="800000"/>
              <a:headEnd/>
              <a:tailEnd/>
            </a:ln>
          </p:spPr>
          <p:txBody>
            <a:bodyPr>
              <a:spAutoFit/>
            </a:bodyPr>
            <a:lstStyle/>
            <a:p>
              <a:pPr algn="ctr" rtl="1"/>
              <a:r>
                <a:rPr lang="ar-KW" sz="4800" b="1">
                  <a:solidFill>
                    <a:srgbClr val="FF0000"/>
                  </a:solidFill>
                  <a:latin typeface="Simplified Arabic" pitchFamily="18" charset="-78"/>
                </a:rPr>
                <a:t>&lt;=</a:t>
              </a:r>
            </a:p>
          </p:txBody>
        </p:sp>
        <p:sp>
          <p:nvSpPr>
            <p:cNvPr id="137234" name="Rectangle 10"/>
            <p:cNvSpPr>
              <a:spLocks noChangeArrowheads="1"/>
            </p:cNvSpPr>
            <p:nvPr/>
          </p:nvSpPr>
          <p:spPr bwMode="auto">
            <a:xfrm>
              <a:off x="1828800" y="1066800"/>
              <a:ext cx="647700" cy="830997"/>
            </a:xfrm>
            <a:prstGeom prst="rect">
              <a:avLst/>
            </a:prstGeom>
            <a:noFill/>
            <a:ln w="9525">
              <a:noFill/>
              <a:miter lim="800000"/>
              <a:headEnd/>
              <a:tailEnd/>
            </a:ln>
          </p:spPr>
          <p:txBody>
            <a:bodyPr>
              <a:spAutoFit/>
            </a:bodyPr>
            <a:lstStyle/>
            <a:p>
              <a:pPr algn="ctr" rtl="1"/>
              <a:r>
                <a:rPr lang="ar-KW" sz="4800" b="1">
                  <a:solidFill>
                    <a:srgbClr val="FF0000"/>
                  </a:solidFill>
                  <a:latin typeface="Simplified Arabic" pitchFamily="18" charset="-78"/>
                </a:rPr>
                <a:t>+</a:t>
              </a:r>
            </a:p>
          </p:txBody>
        </p:sp>
        <p:sp>
          <p:nvSpPr>
            <p:cNvPr id="137235" name="Rectangle 11"/>
            <p:cNvSpPr>
              <a:spLocks noChangeArrowheads="1"/>
            </p:cNvSpPr>
            <p:nvPr/>
          </p:nvSpPr>
          <p:spPr bwMode="auto">
            <a:xfrm>
              <a:off x="2762250" y="2133600"/>
              <a:ext cx="4152900" cy="400110"/>
            </a:xfrm>
            <a:prstGeom prst="rect">
              <a:avLst/>
            </a:prstGeom>
            <a:noFill/>
            <a:ln w="9525">
              <a:noFill/>
              <a:miter lim="800000"/>
              <a:headEnd/>
              <a:tailEnd/>
            </a:ln>
          </p:spPr>
          <p:txBody>
            <a:bodyPr>
              <a:spAutoFit/>
            </a:bodyPr>
            <a:lstStyle/>
            <a:p>
              <a:pPr algn="ctr" rtl="1"/>
              <a:r>
                <a:rPr lang="en-US" sz="2000" b="1">
                  <a:latin typeface="Simplified Arabic" pitchFamily="18" charset="-78"/>
                </a:rPr>
                <a:t>Soap making</a:t>
              </a:r>
              <a:endParaRPr lang="ar-KW" sz="2000" b="1">
                <a:latin typeface="Simplified Arabic" pitchFamily="18" charset="-78"/>
              </a:endParaRPr>
            </a:p>
          </p:txBody>
        </p:sp>
        <p:sp>
          <p:nvSpPr>
            <p:cNvPr id="137236" name="Rectangle 12"/>
            <p:cNvSpPr>
              <a:spLocks noChangeArrowheads="1"/>
            </p:cNvSpPr>
            <p:nvPr/>
          </p:nvSpPr>
          <p:spPr bwMode="auto">
            <a:xfrm>
              <a:off x="7086600" y="1143000"/>
              <a:ext cx="1066800" cy="400110"/>
            </a:xfrm>
            <a:prstGeom prst="rect">
              <a:avLst/>
            </a:prstGeom>
            <a:noFill/>
            <a:ln w="9525">
              <a:noFill/>
              <a:miter lim="800000"/>
              <a:headEnd/>
              <a:tailEnd/>
            </a:ln>
          </p:spPr>
          <p:txBody>
            <a:bodyPr>
              <a:spAutoFit/>
            </a:bodyPr>
            <a:lstStyle/>
            <a:p>
              <a:pPr algn="ctr" rtl="1"/>
              <a:r>
                <a:rPr lang="en-US" sz="2000" b="1">
                  <a:solidFill>
                    <a:srgbClr val="FF0000"/>
                  </a:solidFill>
                  <a:latin typeface="Simplified Arabic" pitchFamily="18" charset="-78"/>
                </a:rPr>
                <a:t>Water</a:t>
              </a:r>
              <a:endParaRPr lang="ar-KW" sz="2000" b="1">
                <a:solidFill>
                  <a:srgbClr val="FF0000"/>
                </a:solidFill>
                <a:latin typeface="Simplified Arabic" pitchFamily="18" charset="-78"/>
              </a:endParaRPr>
            </a:p>
          </p:txBody>
        </p:sp>
        <p:sp>
          <p:nvSpPr>
            <p:cNvPr id="137237" name="Rectangle 13"/>
            <p:cNvSpPr>
              <a:spLocks noChangeArrowheads="1"/>
            </p:cNvSpPr>
            <p:nvPr/>
          </p:nvSpPr>
          <p:spPr bwMode="auto">
            <a:xfrm>
              <a:off x="6743700" y="1066800"/>
              <a:ext cx="647700" cy="830997"/>
            </a:xfrm>
            <a:prstGeom prst="rect">
              <a:avLst/>
            </a:prstGeom>
            <a:noFill/>
            <a:ln w="9525">
              <a:noFill/>
              <a:miter lim="800000"/>
              <a:headEnd/>
              <a:tailEnd/>
            </a:ln>
          </p:spPr>
          <p:txBody>
            <a:bodyPr>
              <a:spAutoFit/>
            </a:bodyPr>
            <a:lstStyle/>
            <a:p>
              <a:pPr algn="ctr" rtl="1"/>
              <a:r>
                <a:rPr lang="ar-KW" sz="4800" b="1">
                  <a:solidFill>
                    <a:srgbClr val="FF0000"/>
                  </a:solidFill>
                  <a:latin typeface="Simplified Arabic" pitchFamily="18" charset="-78"/>
                </a:rPr>
                <a:t>+</a:t>
              </a:r>
            </a:p>
          </p:txBody>
        </p:sp>
        <p:sp>
          <p:nvSpPr>
            <p:cNvPr id="137238" name="Rectangle 14"/>
            <p:cNvSpPr>
              <a:spLocks noChangeArrowheads="1"/>
            </p:cNvSpPr>
            <p:nvPr/>
          </p:nvSpPr>
          <p:spPr bwMode="auto">
            <a:xfrm>
              <a:off x="4191000" y="1600200"/>
              <a:ext cx="1295400" cy="707886"/>
            </a:xfrm>
            <a:prstGeom prst="rect">
              <a:avLst/>
            </a:prstGeom>
            <a:noFill/>
            <a:ln w="9525">
              <a:noFill/>
              <a:miter lim="800000"/>
              <a:headEnd/>
              <a:tailEnd/>
            </a:ln>
          </p:spPr>
          <p:txBody>
            <a:bodyPr>
              <a:spAutoFit/>
            </a:bodyPr>
            <a:lstStyle/>
            <a:p>
              <a:pPr algn="ctr" rtl="1"/>
              <a:r>
                <a:rPr lang="en-US" sz="2000" b="1">
                  <a:solidFill>
                    <a:srgbClr val="FF0000"/>
                  </a:solidFill>
                  <a:latin typeface="Simplified Arabic" pitchFamily="18" charset="-78"/>
                </a:rPr>
                <a:t>Heat and alkaline</a:t>
              </a:r>
              <a:endParaRPr lang="ar-KW" sz="2000" b="1">
                <a:solidFill>
                  <a:srgbClr val="FF0000"/>
                </a:solidFill>
                <a:latin typeface="Simplified Arabic" pitchFamily="18" charset="-78"/>
              </a:endParaRPr>
            </a:p>
          </p:txBody>
        </p:sp>
      </p:grpSp>
      <p:grpSp>
        <p:nvGrpSpPr>
          <p:cNvPr id="4" name="Group 12"/>
          <p:cNvGrpSpPr>
            <a:grpSpLocks/>
          </p:cNvGrpSpPr>
          <p:nvPr/>
        </p:nvGrpSpPr>
        <p:grpSpPr bwMode="auto">
          <a:xfrm>
            <a:off x="457200" y="4919640"/>
            <a:ext cx="7848600" cy="1466850"/>
            <a:chOff x="304800" y="3962400"/>
            <a:chExt cx="7848600" cy="1466910"/>
          </a:xfrm>
        </p:grpSpPr>
        <p:sp>
          <p:nvSpPr>
            <p:cNvPr id="137221" name="Rectangle 16"/>
            <p:cNvSpPr>
              <a:spLocks noChangeArrowheads="1"/>
            </p:cNvSpPr>
            <p:nvPr/>
          </p:nvSpPr>
          <p:spPr bwMode="auto">
            <a:xfrm>
              <a:off x="5715000" y="4095690"/>
              <a:ext cx="1066800" cy="1015705"/>
            </a:xfrm>
            <a:prstGeom prst="rect">
              <a:avLst/>
            </a:prstGeom>
            <a:noFill/>
            <a:ln w="9525">
              <a:noFill/>
              <a:miter lim="800000"/>
              <a:headEnd/>
              <a:tailEnd/>
            </a:ln>
          </p:spPr>
          <p:txBody>
            <a:bodyPr>
              <a:spAutoFit/>
            </a:bodyPr>
            <a:lstStyle/>
            <a:p>
              <a:pPr algn="ctr" rtl="1"/>
              <a:r>
                <a:rPr lang="en-US" sz="2000" b="1">
                  <a:solidFill>
                    <a:srgbClr val="FF0000"/>
                  </a:solidFill>
                  <a:latin typeface="Simplified Arabic" pitchFamily="18" charset="-78"/>
                </a:rPr>
                <a:t>Salt of fat or soap</a:t>
              </a:r>
              <a:endParaRPr lang="ar-KW" sz="2000" b="1">
                <a:solidFill>
                  <a:srgbClr val="FF0000"/>
                </a:solidFill>
                <a:latin typeface="Simplified Arabic" pitchFamily="18" charset="-78"/>
              </a:endParaRPr>
            </a:p>
          </p:txBody>
        </p:sp>
        <p:sp>
          <p:nvSpPr>
            <p:cNvPr id="137222" name="Rectangle 17"/>
            <p:cNvSpPr>
              <a:spLocks noChangeArrowheads="1"/>
            </p:cNvSpPr>
            <p:nvPr/>
          </p:nvSpPr>
          <p:spPr bwMode="auto">
            <a:xfrm>
              <a:off x="2362200" y="4171890"/>
              <a:ext cx="1295400" cy="400110"/>
            </a:xfrm>
            <a:prstGeom prst="rect">
              <a:avLst/>
            </a:prstGeom>
            <a:noFill/>
            <a:ln w="9525">
              <a:noFill/>
              <a:miter lim="800000"/>
              <a:headEnd/>
              <a:tailEnd/>
            </a:ln>
          </p:spPr>
          <p:txBody>
            <a:bodyPr>
              <a:spAutoFit/>
            </a:bodyPr>
            <a:lstStyle/>
            <a:p>
              <a:pPr algn="ctr" rtl="1"/>
              <a:r>
                <a:rPr lang="en-US" sz="2000" b="1">
                  <a:solidFill>
                    <a:srgbClr val="FF0000"/>
                  </a:solidFill>
                  <a:latin typeface="Simplified Arabic" pitchFamily="18" charset="-78"/>
                </a:rPr>
                <a:t>Fat or oil</a:t>
              </a:r>
              <a:endParaRPr lang="ar-KW" sz="2000" b="1">
                <a:solidFill>
                  <a:srgbClr val="FF0000"/>
                </a:solidFill>
                <a:latin typeface="Simplified Arabic" pitchFamily="18" charset="-78"/>
              </a:endParaRPr>
            </a:p>
          </p:txBody>
        </p:sp>
        <p:sp>
          <p:nvSpPr>
            <p:cNvPr id="137223" name="Rectangle 18"/>
            <p:cNvSpPr>
              <a:spLocks noChangeArrowheads="1"/>
            </p:cNvSpPr>
            <p:nvPr/>
          </p:nvSpPr>
          <p:spPr bwMode="auto">
            <a:xfrm>
              <a:off x="304800" y="4171890"/>
              <a:ext cx="1695450" cy="400110"/>
            </a:xfrm>
            <a:prstGeom prst="rect">
              <a:avLst/>
            </a:prstGeom>
            <a:noFill/>
            <a:ln w="9525">
              <a:noFill/>
              <a:miter lim="800000"/>
              <a:headEnd/>
              <a:tailEnd/>
            </a:ln>
          </p:spPr>
          <p:txBody>
            <a:bodyPr>
              <a:spAutoFit/>
            </a:bodyPr>
            <a:lstStyle/>
            <a:p>
              <a:pPr algn="ctr" rtl="1"/>
              <a:r>
                <a:rPr lang="en-US" sz="2000" b="1">
                  <a:solidFill>
                    <a:srgbClr val="FF0000"/>
                  </a:solidFill>
                  <a:latin typeface="Simplified Arabic" pitchFamily="18" charset="-78"/>
                </a:rPr>
                <a:t>Acidic salt</a:t>
              </a:r>
              <a:endParaRPr lang="ar-KW" sz="2000" b="1">
                <a:solidFill>
                  <a:srgbClr val="FF0000"/>
                </a:solidFill>
                <a:latin typeface="Simplified Arabic" pitchFamily="18" charset="-78"/>
              </a:endParaRPr>
            </a:p>
          </p:txBody>
        </p:sp>
        <p:sp>
          <p:nvSpPr>
            <p:cNvPr id="137224" name="Rectangle 19"/>
            <p:cNvSpPr>
              <a:spLocks noChangeArrowheads="1"/>
            </p:cNvSpPr>
            <p:nvPr/>
          </p:nvSpPr>
          <p:spPr bwMode="auto">
            <a:xfrm>
              <a:off x="4114800" y="3962400"/>
              <a:ext cx="1447800" cy="830997"/>
            </a:xfrm>
            <a:prstGeom prst="rect">
              <a:avLst/>
            </a:prstGeom>
            <a:noFill/>
            <a:ln w="9525">
              <a:noFill/>
              <a:miter lim="800000"/>
              <a:headEnd/>
              <a:tailEnd/>
            </a:ln>
          </p:spPr>
          <p:txBody>
            <a:bodyPr>
              <a:spAutoFit/>
            </a:bodyPr>
            <a:lstStyle/>
            <a:p>
              <a:pPr algn="ctr" rtl="1"/>
              <a:r>
                <a:rPr lang="ar-KW" sz="4800" b="1">
                  <a:solidFill>
                    <a:srgbClr val="FF0000"/>
                  </a:solidFill>
                  <a:latin typeface="Simplified Arabic" pitchFamily="18" charset="-78"/>
                </a:rPr>
                <a:t>=&gt;</a:t>
              </a:r>
            </a:p>
          </p:txBody>
        </p:sp>
        <p:sp>
          <p:nvSpPr>
            <p:cNvPr id="137225" name="Rectangle 20"/>
            <p:cNvSpPr>
              <a:spLocks noChangeArrowheads="1"/>
            </p:cNvSpPr>
            <p:nvPr/>
          </p:nvSpPr>
          <p:spPr bwMode="auto">
            <a:xfrm>
              <a:off x="1828800" y="4019490"/>
              <a:ext cx="647700" cy="830997"/>
            </a:xfrm>
            <a:prstGeom prst="rect">
              <a:avLst/>
            </a:prstGeom>
            <a:noFill/>
            <a:ln w="9525">
              <a:noFill/>
              <a:miter lim="800000"/>
              <a:headEnd/>
              <a:tailEnd/>
            </a:ln>
          </p:spPr>
          <p:txBody>
            <a:bodyPr>
              <a:spAutoFit/>
            </a:bodyPr>
            <a:lstStyle/>
            <a:p>
              <a:pPr algn="ctr" rtl="1"/>
              <a:r>
                <a:rPr lang="ar-KW" sz="4800" b="1">
                  <a:solidFill>
                    <a:srgbClr val="FF0000"/>
                  </a:solidFill>
                  <a:latin typeface="Simplified Arabic" pitchFamily="18" charset="-78"/>
                </a:rPr>
                <a:t>+</a:t>
              </a:r>
            </a:p>
          </p:txBody>
        </p:sp>
        <p:sp>
          <p:nvSpPr>
            <p:cNvPr id="137226" name="Rectangle 21"/>
            <p:cNvSpPr>
              <a:spLocks noChangeArrowheads="1"/>
            </p:cNvSpPr>
            <p:nvPr/>
          </p:nvSpPr>
          <p:spPr bwMode="auto">
            <a:xfrm>
              <a:off x="7086600" y="4095690"/>
              <a:ext cx="1066800" cy="400110"/>
            </a:xfrm>
            <a:prstGeom prst="rect">
              <a:avLst/>
            </a:prstGeom>
            <a:noFill/>
            <a:ln w="9525">
              <a:noFill/>
              <a:miter lim="800000"/>
              <a:headEnd/>
              <a:tailEnd/>
            </a:ln>
          </p:spPr>
          <p:txBody>
            <a:bodyPr>
              <a:spAutoFit/>
            </a:bodyPr>
            <a:lstStyle/>
            <a:p>
              <a:pPr algn="ctr" rtl="1"/>
              <a:r>
                <a:rPr lang="en-US" sz="2000" b="1">
                  <a:solidFill>
                    <a:srgbClr val="FF0000"/>
                  </a:solidFill>
                  <a:latin typeface="Simplified Arabic" pitchFamily="18" charset="-78"/>
                </a:rPr>
                <a:t>Water</a:t>
              </a:r>
              <a:endParaRPr lang="ar-KW" sz="2000" b="1">
                <a:solidFill>
                  <a:srgbClr val="FF0000"/>
                </a:solidFill>
                <a:latin typeface="Simplified Arabic" pitchFamily="18" charset="-78"/>
              </a:endParaRPr>
            </a:p>
          </p:txBody>
        </p:sp>
        <p:sp>
          <p:nvSpPr>
            <p:cNvPr id="137227" name="Rectangle 22"/>
            <p:cNvSpPr>
              <a:spLocks noChangeArrowheads="1"/>
            </p:cNvSpPr>
            <p:nvPr/>
          </p:nvSpPr>
          <p:spPr bwMode="auto">
            <a:xfrm>
              <a:off x="6743700" y="4019490"/>
              <a:ext cx="647700" cy="830997"/>
            </a:xfrm>
            <a:prstGeom prst="rect">
              <a:avLst/>
            </a:prstGeom>
            <a:noFill/>
            <a:ln w="9525">
              <a:noFill/>
              <a:miter lim="800000"/>
              <a:headEnd/>
              <a:tailEnd/>
            </a:ln>
          </p:spPr>
          <p:txBody>
            <a:bodyPr>
              <a:spAutoFit/>
            </a:bodyPr>
            <a:lstStyle/>
            <a:p>
              <a:pPr algn="ctr" rtl="1"/>
              <a:r>
                <a:rPr lang="ar-KW" sz="4800" b="1">
                  <a:solidFill>
                    <a:srgbClr val="FF0000"/>
                  </a:solidFill>
                  <a:latin typeface="Simplified Arabic" pitchFamily="18" charset="-78"/>
                </a:rPr>
                <a:t>+</a:t>
              </a:r>
            </a:p>
          </p:txBody>
        </p:sp>
        <p:sp>
          <p:nvSpPr>
            <p:cNvPr id="137228" name="Rectangle 23"/>
            <p:cNvSpPr>
              <a:spLocks noChangeArrowheads="1"/>
            </p:cNvSpPr>
            <p:nvPr/>
          </p:nvSpPr>
          <p:spPr bwMode="auto">
            <a:xfrm>
              <a:off x="4191000" y="4552890"/>
              <a:ext cx="1295400" cy="400110"/>
            </a:xfrm>
            <a:prstGeom prst="rect">
              <a:avLst/>
            </a:prstGeom>
            <a:noFill/>
            <a:ln w="9525">
              <a:noFill/>
              <a:miter lim="800000"/>
              <a:headEnd/>
              <a:tailEnd/>
            </a:ln>
          </p:spPr>
          <p:txBody>
            <a:bodyPr>
              <a:spAutoFit/>
            </a:bodyPr>
            <a:lstStyle/>
            <a:p>
              <a:pPr algn="ctr" rtl="1"/>
              <a:r>
                <a:rPr lang="en-US" sz="2000" b="1">
                  <a:solidFill>
                    <a:srgbClr val="FF0000"/>
                  </a:solidFill>
                  <a:latin typeface="Simplified Arabic" pitchFamily="18" charset="-78"/>
                </a:rPr>
                <a:t>Acid</a:t>
              </a:r>
              <a:endParaRPr lang="ar-KW" sz="2000" b="1">
                <a:solidFill>
                  <a:srgbClr val="FF0000"/>
                </a:solidFill>
                <a:latin typeface="Simplified Arabic" pitchFamily="18" charset="-78"/>
              </a:endParaRPr>
            </a:p>
          </p:txBody>
        </p:sp>
        <p:sp>
          <p:nvSpPr>
            <p:cNvPr id="137229" name="Rectangle 24"/>
            <p:cNvSpPr>
              <a:spLocks noChangeArrowheads="1"/>
            </p:cNvSpPr>
            <p:nvPr/>
          </p:nvSpPr>
          <p:spPr bwMode="auto">
            <a:xfrm>
              <a:off x="2590800" y="5029200"/>
              <a:ext cx="4152900" cy="400110"/>
            </a:xfrm>
            <a:prstGeom prst="rect">
              <a:avLst/>
            </a:prstGeom>
            <a:noFill/>
            <a:ln w="9525">
              <a:noFill/>
              <a:miter lim="800000"/>
              <a:headEnd/>
              <a:tailEnd/>
            </a:ln>
          </p:spPr>
          <p:txBody>
            <a:bodyPr>
              <a:spAutoFit/>
            </a:bodyPr>
            <a:lstStyle/>
            <a:p>
              <a:pPr algn="ctr" rtl="1"/>
              <a:r>
                <a:rPr lang="en-US" sz="2000" b="1">
                  <a:latin typeface="Simplified Arabic" pitchFamily="18" charset="-78"/>
                </a:rPr>
                <a:t>Reversible reaction</a:t>
              </a:r>
              <a:endParaRPr lang="ar-KW" sz="2000" b="1">
                <a:latin typeface="Simplified Arabic" pitchFamily="18" charset="-78"/>
              </a:endParaRPr>
            </a:p>
          </p:txBody>
        </p:sp>
      </p:grpSp>
      <p:sp>
        <p:nvSpPr>
          <p:cNvPr id="27" name="Rectangle 2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2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2"/>
          <a:srcRect/>
          <a:stretch>
            <a:fillRect/>
          </a:stretch>
        </p:blipFill>
        <p:spPr bwMode="auto">
          <a:xfrm>
            <a:off x="6477000" y="542925"/>
            <a:ext cx="2667000" cy="3190875"/>
          </a:xfrm>
          <a:prstGeom prst="rect">
            <a:avLst/>
          </a:prstGeom>
          <a:noFill/>
          <a:ln w="9525">
            <a:noFill/>
            <a:miter lim="800000"/>
            <a:headEnd/>
            <a:tailEnd/>
          </a:ln>
          <a:effectLst/>
        </p:spPr>
      </p:pic>
      <p:pic>
        <p:nvPicPr>
          <p:cNvPr id="138243" name="Picture 3"/>
          <p:cNvPicPr>
            <a:picLocks noChangeAspect="1" noChangeArrowheads="1"/>
          </p:cNvPicPr>
          <p:nvPr/>
        </p:nvPicPr>
        <p:blipFill>
          <a:blip r:embed="rId3"/>
          <a:srcRect/>
          <a:stretch>
            <a:fillRect/>
          </a:stretch>
        </p:blipFill>
        <p:spPr bwMode="auto">
          <a:xfrm>
            <a:off x="19050" y="3581400"/>
            <a:ext cx="4857750" cy="3238500"/>
          </a:xfrm>
          <a:prstGeom prst="rect">
            <a:avLst/>
          </a:prstGeom>
          <a:noFill/>
          <a:ln w="9525">
            <a:noFill/>
            <a:miter lim="800000"/>
            <a:headEnd/>
            <a:tailEnd/>
          </a:ln>
          <a:effectLst/>
        </p:spPr>
      </p:pic>
      <p:pic>
        <p:nvPicPr>
          <p:cNvPr id="138244" name="Picture 4"/>
          <p:cNvPicPr>
            <a:picLocks noChangeAspect="1" noChangeArrowheads="1"/>
          </p:cNvPicPr>
          <p:nvPr/>
        </p:nvPicPr>
        <p:blipFill>
          <a:blip r:embed="rId4"/>
          <a:srcRect/>
          <a:stretch>
            <a:fillRect/>
          </a:stretch>
        </p:blipFill>
        <p:spPr bwMode="auto">
          <a:xfrm>
            <a:off x="0" y="533400"/>
            <a:ext cx="3429000" cy="3295650"/>
          </a:xfrm>
          <a:prstGeom prst="rect">
            <a:avLst/>
          </a:prstGeom>
          <a:noFill/>
          <a:ln w="9525">
            <a:noFill/>
            <a:miter lim="800000"/>
            <a:headEnd/>
            <a:tailEnd/>
          </a:ln>
          <a:effectLst/>
        </p:spPr>
      </p:pic>
      <p:pic>
        <p:nvPicPr>
          <p:cNvPr id="138245" name="Picture 5"/>
          <p:cNvPicPr>
            <a:picLocks noChangeAspect="1" noChangeArrowheads="1"/>
          </p:cNvPicPr>
          <p:nvPr/>
        </p:nvPicPr>
        <p:blipFill>
          <a:blip r:embed="rId5"/>
          <a:srcRect/>
          <a:stretch>
            <a:fillRect/>
          </a:stretch>
        </p:blipFill>
        <p:spPr bwMode="auto">
          <a:xfrm>
            <a:off x="6829425" y="3733800"/>
            <a:ext cx="1933575" cy="2895600"/>
          </a:xfrm>
          <a:prstGeom prst="rect">
            <a:avLst/>
          </a:prstGeom>
          <a:noFill/>
          <a:ln w="9525">
            <a:noFill/>
            <a:miter lim="800000"/>
            <a:headEnd/>
            <a:tailEnd/>
          </a:ln>
          <a:effectLst/>
        </p:spPr>
      </p:pic>
      <p:pic>
        <p:nvPicPr>
          <p:cNvPr id="138246" name="Picture 6"/>
          <p:cNvPicPr>
            <a:picLocks noChangeAspect="1" noChangeArrowheads="1"/>
          </p:cNvPicPr>
          <p:nvPr/>
        </p:nvPicPr>
        <p:blipFill>
          <a:blip r:embed="rId6"/>
          <a:srcRect/>
          <a:stretch>
            <a:fillRect/>
          </a:stretch>
        </p:blipFill>
        <p:spPr bwMode="auto">
          <a:xfrm>
            <a:off x="4098925" y="906463"/>
            <a:ext cx="1555750" cy="1684337"/>
          </a:xfrm>
          <a:prstGeom prst="rect">
            <a:avLst/>
          </a:prstGeom>
          <a:noFill/>
          <a:ln w="9525">
            <a:noFill/>
            <a:miter lim="800000"/>
            <a:headEnd/>
            <a:tailEnd/>
          </a:ln>
          <a:effectLst/>
        </p:spPr>
      </p:pic>
      <p:pic>
        <p:nvPicPr>
          <p:cNvPr id="7" name="Picture 12"/>
          <p:cNvPicPr>
            <a:picLocks noChangeAspect="1" noChangeArrowheads="1"/>
          </p:cNvPicPr>
          <p:nvPr/>
        </p:nvPicPr>
        <p:blipFill>
          <a:blip r:embed="rId7"/>
          <a:srcRect/>
          <a:stretch>
            <a:fillRect/>
          </a:stretch>
        </p:blipFill>
        <p:spPr bwMode="auto">
          <a:xfrm>
            <a:off x="5026025" y="4648200"/>
            <a:ext cx="1295400" cy="1522413"/>
          </a:xfrm>
          <a:prstGeom prst="rect">
            <a:avLst/>
          </a:prstGeom>
          <a:noFill/>
          <a:ln w="9525">
            <a:noFill/>
            <a:miter lim="800000"/>
            <a:headEnd/>
            <a:tailEnd/>
          </a:ln>
        </p:spPr>
      </p:pic>
      <p:pic>
        <p:nvPicPr>
          <p:cNvPr id="8" name="Picture 13"/>
          <p:cNvPicPr>
            <a:picLocks noChangeAspect="1" noChangeArrowheads="1"/>
          </p:cNvPicPr>
          <p:nvPr/>
        </p:nvPicPr>
        <p:blipFill>
          <a:blip r:embed="rId8"/>
          <a:srcRect/>
          <a:stretch>
            <a:fillRect/>
          </a:stretch>
        </p:blipFill>
        <p:spPr bwMode="auto">
          <a:xfrm>
            <a:off x="5207000" y="2838450"/>
            <a:ext cx="1193800" cy="895350"/>
          </a:xfrm>
          <a:prstGeom prst="rect">
            <a:avLst/>
          </a:prstGeom>
          <a:noFill/>
          <a:ln w="9525">
            <a:noFill/>
            <a:miter lim="800000"/>
            <a:headEnd/>
            <a:tailEnd/>
          </a:ln>
        </p:spPr>
      </p:pic>
      <p:sp>
        <p:nvSpPr>
          <p:cNvPr id="9" name="Rectangle 8"/>
          <p:cNvSpPr>
            <a:spLocks noChangeArrowheads="1"/>
          </p:cNvSpPr>
          <p:nvPr/>
        </p:nvSpPr>
        <p:spPr bwMode="auto">
          <a:xfrm>
            <a:off x="0" y="0"/>
            <a:ext cx="9144000" cy="492125"/>
          </a:xfrm>
          <a:prstGeom prst="rect">
            <a:avLst/>
          </a:prstGeom>
          <a:solidFill>
            <a:srgbClr val="00B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2600" b="1" dirty="0">
                <a:solidFill>
                  <a:schemeClr val="bg1"/>
                </a:solidFill>
                <a:latin typeface="+mn-lt"/>
                <a:cs typeface="Simplified Arabic" pitchFamily="18" charset="-78"/>
              </a:rPr>
              <a:t>Examples of glycerin use in the food and consumer industries</a:t>
            </a:r>
          </a:p>
        </p:txBody>
      </p:sp>
      <p:sp>
        <p:nvSpPr>
          <p:cNvPr id="10" name="Rectangle 9"/>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2430463"/>
          </a:xfrm>
          <a:prstGeom prst="rect">
            <a:avLst/>
          </a:prstGeom>
          <a:solidFill>
            <a:srgbClr val="00B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50000"/>
              </a:lnSpc>
              <a:defRPr/>
            </a:pPr>
            <a:r>
              <a:rPr lang="en-US" sz="2600" b="1" dirty="0">
                <a:solidFill>
                  <a:schemeClr val="bg1"/>
                </a:solidFill>
                <a:latin typeface="+mn-lt"/>
                <a:cs typeface="Simplified Arabic" pitchFamily="18" charset="-78"/>
              </a:rPr>
              <a:t>Is fats from Haram/Najis sources in food and non-food products have undergone Istihala? Can we apply the </a:t>
            </a:r>
            <a:r>
              <a:rPr lang="en-US" sz="2600" b="1" dirty="0">
                <a:solidFill>
                  <a:schemeClr val="bg1"/>
                </a:solidFill>
                <a:latin typeface="+mn-lt"/>
              </a:rPr>
              <a:t>Islamic provision rule of </a:t>
            </a:r>
            <a:r>
              <a:rPr lang="en-US" sz="2600" b="1" dirty="0">
                <a:solidFill>
                  <a:schemeClr val="bg1"/>
                </a:solidFill>
                <a:latin typeface="+mn-lt"/>
                <a:cs typeface="Simplified Arabic" pitchFamily="18" charset="-78"/>
              </a:rPr>
              <a:t>Istihala or consumption on its components in manufactured food and non-food products?</a:t>
            </a:r>
          </a:p>
        </p:txBody>
      </p:sp>
      <p:sp>
        <p:nvSpPr>
          <p:cNvPr id="3" name="Text Box 4"/>
          <p:cNvSpPr txBox="1">
            <a:spLocks noChangeArrowheads="1"/>
          </p:cNvSpPr>
          <p:nvPr/>
        </p:nvSpPr>
        <p:spPr bwMode="auto">
          <a:xfrm>
            <a:off x="304800" y="2514600"/>
            <a:ext cx="8382000" cy="429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lnSpc>
                <a:spcPct val="150000"/>
              </a:lnSpc>
              <a:buFont typeface="Courier New" pitchFamily="49" charset="0"/>
              <a:buChar char="o"/>
              <a:defRPr/>
            </a:pPr>
            <a:r>
              <a:rPr lang="en-US" sz="2600" dirty="0" smtClean="0">
                <a:latin typeface="+mn-lt"/>
                <a:cs typeface="Simplified Arabic" pitchFamily="18" charset="-78"/>
              </a:rPr>
              <a:t>Fat are </a:t>
            </a:r>
            <a:r>
              <a:rPr lang="en-US" sz="2600" dirty="0">
                <a:latin typeface="+mn-lt"/>
                <a:cs typeface="Simplified Arabic" pitchFamily="18" charset="-78"/>
              </a:rPr>
              <a:t>organic compounds that can be obtained from plant or animal sources. </a:t>
            </a:r>
            <a:endParaRPr lang="en-US" sz="2600" dirty="0" smtClean="0">
              <a:latin typeface="+mn-lt"/>
              <a:cs typeface="Simplified Arabic" pitchFamily="18" charset="-78"/>
            </a:endParaRPr>
          </a:p>
          <a:p>
            <a:pPr algn="just">
              <a:lnSpc>
                <a:spcPct val="150000"/>
              </a:lnSpc>
              <a:buFont typeface="Courier New" pitchFamily="49" charset="0"/>
              <a:buChar char="o"/>
              <a:defRPr/>
            </a:pPr>
            <a:r>
              <a:rPr lang="en-US" sz="2600" dirty="0" smtClean="0">
                <a:latin typeface="+mn-lt"/>
                <a:cs typeface="Simplified Arabic" pitchFamily="18" charset="-78"/>
              </a:rPr>
              <a:t>Fat </a:t>
            </a:r>
            <a:r>
              <a:rPr lang="en-US" sz="2600" dirty="0">
                <a:latin typeface="+mn-lt"/>
                <a:cs typeface="Simplified Arabic" pitchFamily="18" charset="-78"/>
              </a:rPr>
              <a:t>contains carbon, hydrogen and oxygen, some of which contain phosphorus and nitrogen. </a:t>
            </a:r>
            <a:endParaRPr lang="en-US" sz="2600" dirty="0" smtClean="0">
              <a:latin typeface="+mn-lt"/>
              <a:cs typeface="Simplified Arabic" pitchFamily="18" charset="-78"/>
            </a:endParaRPr>
          </a:p>
          <a:p>
            <a:pPr algn="just">
              <a:lnSpc>
                <a:spcPct val="150000"/>
              </a:lnSpc>
              <a:buFont typeface="Courier New" pitchFamily="49" charset="0"/>
              <a:buChar char="o"/>
              <a:defRPr/>
            </a:pPr>
            <a:r>
              <a:rPr lang="en-US" sz="2600" dirty="0" smtClean="0">
                <a:latin typeface="+mn-lt"/>
                <a:cs typeface="Simplified Arabic" pitchFamily="18" charset="-78"/>
              </a:rPr>
              <a:t>Some of the examples of fats are: free </a:t>
            </a:r>
            <a:r>
              <a:rPr lang="en-US" sz="2600" dirty="0">
                <a:latin typeface="+mn-lt"/>
                <a:cs typeface="Simplified Arabic" pitchFamily="18" charset="-78"/>
              </a:rPr>
              <a:t>fatty acids, </a:t>
            </a:r>
            <a:r>
              <a:rPr lang="en-US" sz="2600" dirty="0" smtClean="0">
                <a:latin typeface="+mn-lt"/>
                <a:cs typeface="Simplified Arabic" pitchFamily="18" charset="-78"/>
              </a:rPr>
              <a:t>glycerides/glycerol/glycerin, </a:t>
            </a:r>
            <a:r>
              <a:rPr lang="en-US" sz="2600" dirty="0">
                <a:latin typeface="+mn-lt"/>
                <a:cs typeface="Simplified Arabic" pitchFamily="18" charset="-78"/>
              </a:rPr>
              <a:t>phospholipids, </a:t>
            </a:r>
            <a:r>
              <a:rPr lang="en-US" sz="2600" dirty="0" smtClean="0">
                <a:latin typeface="+mn-lt"/>
                <a:cs typeface="Simplified Arabic" pitchFamily="18" charset="-78"/>
              </a:rPr>
              <a:t>waxes, sterols, and  </a:t>
            </a:r>
            <a:r>
              <a:rPr lang="en-US" sz="2600" dirty="0">
                <a:latin typeface="+mn-lt"/>
                <a:cs typeface="Simplified Arabic" pitchFamily="18" charset="-78"/>
              </a:rPr>
              <a:t>emulsifiers</a:t>
            </a:r>
            <a:r>
              <a:rPr lang="en-US" sz="2600" dirty="0" smtClean="0">
                <a:latin typeface="+mn-lt"/>
                <a:cs typeface="Simplified Arabic" pitchFamily="18" charset="-78"/>
              </a:rPr>
              <a:t>.</a:t>
            </a:r>
            <a:endParaRPr lang="en-US" sz="2600" dirty="0">
              <a:latin typeface="+mn-lt"/>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04800" y="304800"/>
            <a:ext cx="8382000" cy="1828800"/>
          </a:xfrm>
          <a:prstGeom prst="rect">
            <a:avLst/>
          </a:prstGeom>
          <a:noFill/>
          <a:ln>
            <a:noFill/>
          </a:ln>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342900" indent="-342900" algn="just">
              <a:lnSpc>
                <a:spcPct val="150000"/>
              </a:lnSpc>
              <a:buFont typeface="Arial" pitchFamily="34" charset="0"/>
              <a:buChar char="•"/>
              <a:defRPr/>
            </a:pPr>
            <a:r>
              <a:rPr lang="en-US" sz="2600" dirty="0" smtClean="0">
                <a:latin typeface="+mn-lt"/>
              </a:rPr>
              <a:t>In </a:t>
            </a:r>
            <a:r>
              <a:rPr lang="en-US" sz="2600" dirty="0">
                <a:latin typeface="+mn-lt"/>
              </a:rPr>
              <a:t>other words, it is the </a:t>
            </a:r>
            <a:r>
              <a:rPr lang="en-US" sz="2600" dirty="0" smtClean="0">
                <a:latin typeface="+mn-lt"/>
              </a:rPr>
              <a:t>disappearance of </a:t>
            </a:r>
            <a:r>
              <a:rPr lang="en-US" sz="2600" dirty="0">
                <a:latin typeface="+mn-lt"/>
              </a:rPr>
              <a:t>the </a:t>
            </a:r>
            <a:r>
              <a:rPr lang="en-US" sz="2600" dirty="0" smtClean="0">
                <a:latin typeface="+mn-lt"/>
              </a:rPr>
              <a:t>very little </a:t>
            </a:r>
            <a:r>
              <a:rPr lang="en-US" sz="2600" dirty="0">
                <a:latin typeface="+mn-lt"/>
              </a:rPr>
              <a:t>unclean Haram/Najis </a:t>
            </a:r>
            <a:r>
              <a:rPr lang="en-US" sz="2600" dirty="0" smtClean="0">
                <a:latin typeface="+mn-lt"/>
              </a:rPr>
              <a:t>material, </a:t>
            </a:r>
            <a:r>
              <a:rPr lang="en-US" sz="2600" dirty="0">
                <a:latin typeface="+mn-lt"/>
              </a:rPr>
              <a:t>which is the object of sanctity </a:t>
            </a:r>
            <a:r>
              <a:rPr lang="ar-KW" sz="2600" b="1" dirty="0" smtClean="0">
                <a:latin typeface="+mn-lt"/>
              </a:rPr>
              <a:t>حرمة</a:t>
            </a:r>
            <a:r>
              <a:rPr lang="en-US" sz="2600" dirty="0" smtClean="0">
                <a:latin typeface="+mn-lt"/>
              </a:rPr>
              <a:t> in </a:t>
            </a:r>
            <a:r>
              <a:rPr lang="en-US" sz="2600" dirty="0">
                <a:latin typeface="+mn-lt"/>
              </a:rPr>
              <a:t>the immaculate </a:t>
            </a:r>
            <a:r>
              <a:rPr lang="en-US" sz="2600" dirty="0" smtClean="0">
                <a:latin typeface="+mn-lt"/>
              </a:rPr>
              <a:t>lot </a:t>
            </a:r>
            <a:r>
              <a:rPr lang="ar-KW" sz="2600" b="1" dirty="0" smtClean="0">
                <a:latin typeface="+mn-lt"/>
              </a:rPr>
              <a:t>الطاهر الكثير</a:t>
            </a:r>
            <a:r>
              <a:rPr lang="en-US" sz="2600" dirty="0" smtClean="0">
                <a:latin typeface="+mn-lt"/>
              </a:rPr>
              <a:t>.</a:t>
            </a:r>
            <a:endParaRPr lang="ar-KW" sz="2600" dirty="0" smtClean="0">
              <a:latin typeface="+mn-lt"/>
            </a:endParaRPr>
          </a:p>
        </p:txBody>
      </p:sp>
      <p:sp>
        <p:nvSpPr>
          <p:cNvPr id="5" name="Text Box 4"/>
          <p:cNvSpPr txBox="1">
            <a:spLocks noChangeArrowheads="1"/>
          </p:cNvSpPr>
          <p:nvPr/>
        </p:nvSpPr>
        <p:spPr bwMode="auto">
          <a:xfrm>
            <a:off x="304800" y="2438400"/>
            <a:ext cx="8382000" cy="4094163"/>
          </a:xfrm>
          <a:prstGeom prst="rect">
            <a:avLst/>
          </a:prstGeom>
          <a:noFill/>
          <a:ln>
            <a:noFill/>
          </a:ln>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342900" indent="-342900" algn="just">
              <a:lnSpc>
                <a:spcPct val="200000"/>
              </a:lnSpc>
              <a:buFont typeface="Arial" pitchFamily="34" charset="0"/>
              <a:buChar char="•"/>
              <a:defRPr/>
            </a:pPr>
            <a:r>
              <a:rPr lang="en-US" sz="2600" dirty="0" smtClean="0">
                <a:latin typeface="+mn-lt"/>
              </a:rPr>
              <a:t>Others </a:t>
            </a:r>
            <a:r>
              <a:rPr lang="en-US" sz="2600" dirty="0">
                <a:latin typeface="+mn-lt"/>
              </a:rPr>
              <a:t>have defined </a:t>
            </a:r>
            <a:r>
              <a:rPr lang="en-US" sz="2600" dirty="0" smtClean="0">
                <a:latin typeface="+mn-lt"/>
              </a:rPr>
              <a:t>consumption as </a:t>
            </a:r>
            <a:r>
              <a:rPr lang="en-US" sz="2600" b="1" dirty="0" smtClean="0">
                <a:latin typeface="+mn-lt"/>
              </a:rPr>
              <a:t>Istihala by extreme dilution </a:t>
            </a:r>
            <a:r>
              <a:rPr lang="ar-KW" sz="2600" b="1" dirty="0" smtClean="0">
                <a:latin typeface="+mn-lt"/>
              </a:rPr>
              <a:t>الإستحالة بالمكاثرة</a:t>
            </a:r>
            <a:r>
              <a:rPr lang="en-US" sz="2600" dirty="0" smtClean="0">
                <a:latin typeface="+mn-lt"/>
              </a:rPr>
              <a:t>, </a:t>
            </a:r>
            <a:r>
              <a:rPr lang="en-US" sz="2600" dirty="0">
                <a:latin typeface="+mn-lt"/>
              </a:rPr>
              <a:t>which is the </a:t>
            </a:r>
            <a:r>
              <a:rPr lang="en-US" sz="2600" dirty="0" smtClean="0">
                <a:latin typeface="+mn-lt"/>
              </a:rPr>
              <a:t>merger or </a:t>
            </a:r>
            <a:r>
              <a:rPr lang="en-US" sz="2600" dirty="0">
                <a:latin typeface="+mn-lt"/>
              </a:rPr>
              <a:t>the non-possibility of </a:t>
            </a:r>
            <a:r>
              <a:rPr lang="en-US" sz="2600" dirty="0" smtClean="0">
                <a:latin typeface="+mn-lt"/>
              </a:rPr>
              <a:t>separation</a:t>
            </a:r>
            <a:r>
              <a:rPr lang="en-US" sz="2600" b="1" baseline="30000" dirty="0">
                <a:solidFill>
                  <a:srgbClr val="FF0000"/>
                </a:solidFill>
                <a:latin typeface="+mn-lt"/>
              </a:rPr>
              <a:t>1</a:t>
            </a:r>
            <a:r>
              <a:rPr lang="en-US" sz="2600" dirty="0" smtClean="0">
                <a:latin typeface="+mn-lt"/>
              </a:rPr>
              <a:t> </a:t>
            </a:r>
            <a:r>
              <a:rPr lang="en-US" sz="2600" dirty="0">
                <a:latin typeface="+mn-lt"/>
              </a:rPr>
              <a:t>and </a:t>
            </a:r>
            <a:r>
              <a:rPr lang="en-US" sz="2600" dirty="0" smtClean="0">
                <a:latin typeface="+mn-lt"/>
              </a:rPr>
              <a:t>discrimination</a:t>
            </a:r>
            <a:r>
              <a:rPr lang="en-US" sz="2600" b="1" baseline="30000" dirty="0" smtClean="0">
                <a:solidFill>
                  <a:srgbClr val="FF0000"/>
                </a:solidFill>
                <a:latin typeface="+mn-lt"/>
              </a:rPr>
              <a:t>2</a:t>
            </a:r>
            <a:r>
              <a:rPr lang="en-US" sz="2600" dirty="0" smtClean="0">
                <a:latin typeface="+mn-lt"/>
              </a:rPr>
              <a:t>. </a:t>
            </a:r>
          </a:p>
          <a:p>
            <a:pPr marL="342900" indent="-342900" algn="just">
              <a:lnSpc>
                <a:spcPct val="200000"/>
              </a:lnSpc>
              <a:buFont typeface="Arial" pitchFamily="34" charset="0"/>
              <a:buChar char="•"/>
              <a:defRPr/>
            </a:pPr>
            <a:r>
              <a:rPr lang="en-US" sz="2600" dirty="0">
                <a:latin typeface="+mn-lt"/>
              </a:rPr>
              <a:t>More precisely, it is </a:t>
            </a:r>
            <a:r>
              <a:rPr lang="en-US" sz="2600" dirty="0" smtClean="0">
                <a:latin typeface="+mn-lt"/>
              </a:rPr>
              <a:t>the mixing of the very minute  amount of Najis material with very large amount of pure material.</a:t>
            </a:r>
            <a:endParaRPr lang="en-US" sz="2600" dirty="0">
              <a:latin typeface="+mn-lt"/>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1000" y="457200"/>
            <a:ext cx="8382000" cy="318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lnSpc>
                <a:spcPct val="200000"/>
              </a:lnSpc>
              <a:buFont typeface="Courier New" pitchFamily="49" charset="0"/>
              <a:buChar char="o"/>
              <a:defRPr/>
            </a:pPr>
            <a:r>
              <a:rPr lang="en-US" sz="2600" dirty="0" smtClean="0">
                <a:latin typeface="+mn-lt"/>
                <a:cs typeface="Simplified Arabic" pitchFamily="18" charset="-78"/>
              </a:rPr>
              <a:t>To </a:t>
            </a:r>
            <a:r>
              <a:rPr lang="en-US" sz="2600" dirty="0">
                <a:latin typeface="+mn-lt"/>
                <a:cs typeface="Simplified Arabic" pitchFamily="18" charset="-78"/>
              </a:rPr>
              <a:t>consider soap as an example of </a:t>
            </a:r>
            <a:r>
              <a:rPr lang="en-US" sz="2600" dirty="0" smtClean="0">
                <a:latin typeface="+mn-lt"/>
                <a:cs typeface="Simplified Arabic" pitchFamily="18" charset="-78"/>
              </a:rPr>
              <a:t>Istihala that lead to purity needs </a:t>
            </a:r>
            <a:r>
              <a:rPr lang="en-US" sz="2600" dirty="0">
                <a:latin typeface="+mn-lt"/>
                <a:cs typeface="Simplified Arabic" pitchFamily="18" charset="-78"/>
              </a:rPr>
              <a:t>to be </a:t>
            </a:r>
            <a:r>
              <a:rPr lang="en-US" sz="2600" dirty="0">
                <a:solidFill>
                  <a:srgbClr val="FF0000"/>
                </a:solidFill>
                <a:latin typeface="+mn-lt"/>
                <a:cs typeface="Simplified Arabic" pitchFamily="18" charset="-78"/>
              </a:rPr>
              <a:t>re</a:t>
            </a:r>
            <a:r>
              <a:rPr lang="en-US" sz="2600" dirty="0">
                <a:latin typeface="+mn-lt"/>
                <a:cs typeface="Simplified Arabic" pitchFamily="18" charset="-78"/>
              </a:rPr>
              <a:t>considered, because determining the type of animal from which </a:t>
            </a:r>
            <a:r>
              <a:rPr lang="en-US" sz="2600" dirty="0" smtClean="0">
                <a:latin typeface="+mn-lt"/>
                <a:cs typeface="Simplified Arabic" pitchFamily="18" charset="-78"/>
              </a:rPr>
              <a:t>the raw </a:t>
            </a:r>
            <a:r>
              <a:rPr lang="en-US" sz="2600" dirty="0">
                <a:latin typeface="+mn-lt"/>
                <a:cs typeface="Simplified Arabic" pitchFamily="18" charset="-78"/>
              </a:rPr>
              <a:t>fat </a:t>
            </a:r>
            <a:r>
              <a:rPr lang="en-US" sz="2600" dirty="0" smtClean="0">
                <a:latin typeface="+mn-lt"/>
                <a:cs typeface="Simplified Arabic" pitchFamily="18" charset="-78"/>
              </a:rPr>
              <a:t>was taken </a:t>
            </a:r>
            <a:r>
              <a:rPr lang="en-US" sz="2600" dirty="0">
                <a:latin typeface="+mn-lt"/>
                <a:cs typeface="Simplified Arabic" pitchFamily="18" charset="-78"/>
              </a:rPr>
              <a:t>is possible</a:t>
            </a:r>
            <a:r>
              <a:rPr lang="en-US" sz="2600" dirty="0" smtClean="0">
                <a:latin typeface="+mn-lt"/>
                <a:cs typeface="Simplified Arabic" pitchFamily="18" charset="-78"/>
              </a:rPr>
              <a:t>.</a:t>
            </a:r>
            <a:endParaRPr lang="en-US" sz="2600" dirty="0">
              <a:latin typeface="+mn-lt"/>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1000" y="457200"/>
            <a:ext cx="8382000"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lnSpc>
                <a:spcPct val="200000"/>
              </a:lnSpc>
              <a:buFont typeface="Courier New" pitchFamily="49" charset="0"/>
              <a:buChar char="o"/>
              <a:defRPr/>
            </a:pPr>
            <a:r>
              <a:rPr lang="en-US" sz="2600" dirty="0" smtClean="0">
                <a:latin typeface="+mn-lt"/>
                <a:cs typeface="Simplified Arabic" pitchFamily="18" charset="-78"/>
              </a:rPr>
              <a:t>Therefore</a:t>
            </a:r>
            <a:r>
              <a:rPr lang="en-US" sz="2600" dirty="0">
                <a:latin typeface="+mn-lt"/>
                <a:cs typeface="Simplified Arabic" pitchFamily="18" charset="-78"/>
              </a:rPr>
              <a:t>, the change in </a:t>
            </a:r>
            <a:r>
              <a:rPr lang="en-US" sz="2600" dirty="0" smtClean="0">
                <a:latin typeface="+mn-lt"/>
                <a:cs typeface="Simplified Arabic" pitchFamily="18" charset="-78"/>
              </a:rPr>
              <a:t>Haram/Najis fat </a:t>
            </a:r>
            <a:r>
              <a:rPr lang="en-US" sz="2600" dirty="0">
                <a:latin typeface="+mn-lt"/>
                <a:cs typeface="Simplified Arabic" pitchFamily="18" charset="-78"/>
              </a:rPr>
              <a:t>can not be regarded as an </a:t>
            </a:r>
            <a:r>
              <a:rPr lang="en-US" sz="2600" dirty="0" smtClean="0">
                <a:latin typeface="+mn-lt"/>
                <a:cs typeface="Simplified Arabic" pitchFamily="18" charset="-78"/>
              </a:rPr>
              <a:t>Istihala. One reason is the </a:t>
            </a:r>
            <a:r>
              <a:rPr lang="en-US" sz="2600" dirty="0">
                <a:latin typeface="+mn-lt"/>
                <a:cs typeface="Simplified Arabic" pitchFamily="18" charset="-78"/>
              </a:rPr>
              <a:t>possibility of detecting the source of </a:t>
            </a:r>
            <a:r>
              <a:rPr lang="en-US" sz="2600" dirty="0" smtClean="0">
                <a:latin typeface="+mn-lt"/>
                <a:cs typeface="Simplified Arabic" pitchFamily="18" charset="-78"/>
              </a:rPr>
              <a:t>fat origin soap was made from.</a:t>
            </a:r>
          </a:p>
        </p:txBody>
      </p:sp>
      <p:sp>
        <p:nvSpPr>
          <p:cNvPr id="3" name="Text Box 4"/>
          <p:cNvSpPr txBox="1">
            <a:spLocks noChangeArrowheads="1"/>
          </p:cNvSpPr>
          <p:nvPr/>
        </p:nvSpPr>
        <p:spPr bwMode="auto">
          <a:xfrm>
            <a:off x="381000" y="3105150"/>
            <a:ext cx="8382000"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lnSpc>
                <a:spcPct val="200000"/>
              </a:lnSpc>
              <a:buFont typeface="Courier New" pitchFamily="49" charset="0"/>
              <a:buChar char="o"/>
              <a:defRPr/>
            </a:pPr>
            <a:r>
              <a:rPr lang="en-US" sz="2600" dirty="0" smtClean="0">
                <a:latin typeface="+mn-lt"/>
                <a:cs typeface="Simplified Arabic" pitchFamily="18" charset="-78"/>
              </a:rPr>
              <a:t>Science </a:t>
            </a:r>
            <a:r>
              <a:rPr lang="en-US" sz="2600" dirty="0">
                <a:latin typeface="+mn-lt"/>
                <a:cs typeface="Simplified Arabic" pitchFamily="18" charset="-78"/>
              </a:rPr>
              <a:t>and </a:t>
            </a:r>
            <a:r>
              <a:rPr lang="en-US" sz="2600" dirty="0" smtClean="0">
                <a:latin typeface="+mn-lt"/>
                <a:cs typeface="Simplified Arabic" pitchFamily="18" charset="-78"/>
              </a:rPr>
              <a:t>technology </a:t>
            </a:r>
            <a:r>
              <a:rPr lang="en-US" sz="2600" dirty="0">
                <a:latin typeface="+mn-lt"/>
                <a:cs typeface="Simplified Arabic" pitchFamily="18" charset="-78"/>
              </a:rPr>
              <a:t>are still in rapid development, which means that what could not be revealed yesterday became possible today. </a:t>
            </a:r>
            <a:endParaRPr lang="en-US" sz="2600" dirty="0" smtClean="0">
              <a:latin typeface="+mn-lt"/>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1000" y="457200"/>
            <a:ext cx="8382000" cy="158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lnSpc>
                <a:spcPct val="200000"/>
              </a:lnSpc>
              <a:buFont typeface="Courier New" pitchFamily="49" charset="0"/>
              <a:buChar char="o"/>
              <a:defRPr/>
            </a:pPr>
            <a:r>
              <a:rPr lang="en-US" sz="2600" dirty="0" smtClean="0">
                <a:latin typeface="+mn-lt"/>
                <a:cs typeface="Simplified Arabic" pitchFamily="18" charset="-78"/>
              </a:rPr>
              <a:t>Therefore</a:t>
            </a:r>
            <a:r>
              <a:rPr lang="en-US" sz="2600" dirty="0">
                <a:latin typeface="+mn-lt"/>
                <a:cs typeface="Simplified Arabic" pitchFamily="18" charset="-78"/>
              </a:rPr>
              <a:t>, the </a:t>
            </a:r>
            <a:r>
              <a:rPr lang="en-US" sz="2600" dirty="0" smtClean="0">
                <a:latin typeface="+mn-lt"/>
                <a:cs typeface="Simplified Arabic" pitchFamily="18" charset="-78"/>
              </a:rPr>
              <a:t>original mother molecule of fat </a:t>
            </a:r>
            <a:r>
              <a:rPr lang="en-US" sz="2600" dirty="0">
                <a:latin typeface="+mn-lt"/>
                <a:cs typeface="Simplified Arabic" pitchFamily="18" charset="-78"/>
              </a:rPr>
              <a:t>is considered </a:t>
            </a:r>
            <a:r>
              <a:rPr lang="en-US" sz="2600" dirty="0" smtClean="0">
                <a:latin typeface="+mn-lt"/>
                <a:cs typeface="Simplified Arabic" pitchFamily="18" charset="-78"/>
              </a:rPr>
              <a:t>not Halal and has not undergone Istihala. </a:t>
            </a:r>
          </a:p>
        </p:txBody>
      </p:sp>
      <p:sp>
        <p:nvSpPr>
          <p:cNvPr id="3" name="Text Box 4"/>
          <p:cNvSpPr txBox="1">
            <a:spLocks noChangeArrowheads="1"/>
          </p:cNvSpPr>
          <p:nvPr/>
        </p:nvSpPr>
        <p:spPr bwMode="auto">
          <a:xfrm>
            <a:off x="304800" y="2114550"/>
            <a:ext cx="8382000" cy="78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lnSpc>
                <a:spcPct val="200000"/>
              </a:lnSpc>
              <a:buFont typeface="Courier New" pitchFamily="49" charset="0"/>
              <a:buChar char="o"/>
              <a:defRPr/>
            </a:pPr>
            <a:r>
              <a:rPr lang="en-US" sz="2600" dirty="0" smtClean="0">
                <a:latin typeface="+mn-lt"/>
                <a:cs typeface="Simplified Arabic" pitchFamily="18" charset="-78"/>
              </a:rPr>
              <a:t>A </a:t>
            </a:r>
            <a:r>
              <a:rPr lang="en-US" sz="2600" dirty="0">
                <a:latin typeface="+mn-lt"/>
                <a:cs typeface="Simplified Arabic" pitchFamily="18" charset="-78"/>
              </a:rPr>
              <a:t>hypothesis that should be scrutinized and reviewed</a:t>
            </a:r>
            <a:r>
              <a:rPr lang="en-US" sz="2600" dirty="0" smtClean="0">
                <a:latin typeface="+mn-lt"/>
                <a:cs typeface="Simplified Arabic" pitchFamily="18" charset="-78"/>
              </a:rPr>
              <a:t>.</a:t>
            </a:r>
            <a:endParaRPr lang="en-US" sz="2600" dirty="0">
              <a:latin typeface="+mn-lt"/>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1000" y="457200"/>
            <a:ext cx="8382000" cy="478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lnSpc>
                <a:spcPct val="200000"/>
              </a:lnSpc>
              <a:buFont typeface="Courier New" pitchFamily="49" charset="0"/>
              <a:buChar char="o"/>
              <a:defRPr/>
            </a:pPr>
            <a:r>
              <a:rPr lang="en-US" sz="2600" dirty="0" smtClean="0">
                <a:latin typeface="+mn-lt"/>
                <a:cs typeface="Simplified Arabic" pitchFamily="18" charset="-78"/>
              </a:rPr>
              <a:t>The </a:t>
            </a:r>
            <a:r>
              <a:rPr lang="en-US" sz="2600" dirty="0">
                <a:latin typeface="+mn-lt"/>
              </a:rPr>
              <a:t>Islamic </a:t>
            </a:r>
            <a:r>
              <a:rPr lang="en-US" sz="2600" dirty="0" smtClean="0">
                <a:latin typeface="+mn-lt"/>
              </a:rPr>
              <a:t>provision rule of fat</a:t>
            </a:r>
            <a:r>
              <a:rPr lang="en-US" sz="2600" dirty="0" smtClean="0">
                <a:latin typeface="+mn-lt"/>
                <a:cs typeface="Simplified Arabic" pitchFamily="18" charset="-78"/>
              </a:rPr>
              <a:t>: </a:t>
            </a:r>
            <a:r>
              <a:rPr lang="en-US" sz="2600" dirty="0">
                <a:latin typeface="+mn-lt"/>
                <a:cs typeface="Simplified Arabic" pitchFamily="18" charset="-78"/>
              </a:rPr>
              <a:t>Due to the fact that the chemical changes in fat </a:t>
            </a:r>
            <a:r>
              <a:rPr lang="en-US" sz="2600" dirty="0" smtClean="0">
                <a:latin typeface="+mn-lt"/>
                <a:cs typeface="Simplified Arabic" pitchFamily="18" charset="-78"/>
              </a:rPr>
              <a:t>are incomplete, </a:t>
            </a:r>
            <a:r>
              <a:rPr lang="en-US" sz="2600" dirty="0">
                <a:latin typeface="+mn-lt"/>
                <a:cs typeface="Simplified Arabic" pitchFamily="18" charset="-78"/>
              </a:rPr>
              <a:t>and </a:t>
            </a:r>
            <a:r>
              <a:rPr lang="en-US" sz="2600" dirty="0" smtClean="0">
                <a:latin typeface="+mn-lt"/>
                <a:cs typeface="Simplified Arabic" pitchFamily="18" charset="-78"/>
              </a:rPr>
              <a:t>it </a:t>
            </a:r>
            <a:r>
              <a:rPr lang="en-US" sz="2600" dirty="0">
                <a:latin typeface="+mn-lt"/>
                <a:cs typeface="Simplified Arabic" pitchFamily="18" charset="-78"/>
              </a:rPr>
              <a:t>is </a:t>
            </a:r>
            <a:r>
              <a:rPr lang="en-US" sz="2600" dirty="0" smtClean="0">
                <a:latin typeface="+mn-lt"/>
                <a:cs typeface="Simplified Arabic" pitchFamily="18" charset="-78"/>
              </a:rPr>
              <a:t>possible to </a:t>
            </a:r>
            <a:r>
              <a:rPr lang="en-US" sz="2600" dirty="0">
                <a:latin typeface="+mn-lt"/>
                <a:cs typeface="Simplified Arabic" pitchFamily="18" charset="-78"/>
              </a:rPr>
              <a:t>detect the source of </a:t>
            </a:r>
            <a:r>
              <a:rPr lang="en-US" sz="2600" dirty="0" smtClean="0">
                <a:latin typeface="+mn-lt"/>
                <a:cs typeface="Simplified Arabic" pitchFamily="18" charset="-78"/>
              </a:rPr>
              <a:t>the mother </a:t>
            </a:r>
            <a:r>
              <a:rPr lang="en-US" sz="2600" dirty="0">
                <a:latin typeface="+mn-lt"/>
                <a:cs typeface="Simplified Arabic" pitchFamily="18" charset="-78"/>
              </a:rPr>
              <a:t>fat </a:t>
            </a:r>
            <a:r>
              <a:rPr lang="en-US" sz="2600" dirty="0" smtClean="0">
                <a:latin typeface="+mn-lt"/>
                <a:cs typeface="Simplified Arabic" pitchFamily="18" charset="-78"/>
              </a:rPr>
              <a:t>molecule in food and non-food products it </a:t>
            </a:r>
            <a:r>
              <a:rPr lang="en-US" sz="2600" dirty="0">
                <a:latin typeface="+mn-lt"/>
                <a:cs typeface="Simplified Arabic" pitchFamily="18" charset="-78"/>
              </a:rPr>
              <a:t>means that </a:t>
            </a:r>
            <a:r>
              <a:rPr lang="en-US" sz="2600" dirty="0" smtClean="0">
                <a:latin typeface="+mn-lt"/>
                <a:cs typeface="Simplified Arabic" pitchFamily="18" charset="-78"/>
              </a:rPr>
              <a:t>Istihala </a:t>
            </a:r>
            <a:r>
              <a:rPr lang="en-US" sz="2600" dirty="0">
                <a:latin typeface="+mn-lt"/>
                <a:cs typeface="Simplified Arabic" pitchFamily="18" charset="-78"/>
              </a:rPr>
              <a:t>hypothesis </a:t>
            </a:r>
            <a:r>
              <a:rPr lang="en-US" sz="2600" dirty="0" smtClean="0">
                <a:latin typeface="+mn-lt"/>
                <a:cs typeface="Simplified Arabic" pitchFamily="18" charset="-78"/>
              </a:rPr>
              <a:t>of fat </a:t>
            </a:r>
            <a:r>
              <a:rPr lang="en-US" sz="2600" dirty="0">
                <a:latin typeface="+mn-lt"/>
                <a:cs typeface="Simplified Arabic" pitchFamily="18" charset="-78"/>
              </a:rPr>
              <a:t>in food and non-food products </a:t>
            </a:r>
            <a:r>
              <a:rPr lang="en-US" sz="2600" dirty="0" smtClean="0">
                <a:latin typeface="+mn-lt"/>
                <a:cs typeface="Simplified Arabic" pitchFamily="18" charset="-78"/>
              </a:rPr>
              <a:t>is inaccurate </a:t>
            </a:r>
            <a:r>
              <a:rPr lang="en-US" sz="2600" dirty="0">
                <a:latin typeface="+mn-lt"/>
                <a:cs typeface="Simplified Arabic" pitchFamily="18" charset="-78"/>
              </a:rPr>
              <a:t>and should be </a:t>
            </a:r>
            <a:r>
              <a:rPr lang="en-US" sz="2600" dirty="0" smtClean="0">
                <a:latin typeface="+mn-lt"/>
                <a:cs typeface="Simplified Arabic" pitchFamily="18" charset="-78"/>
              </a:rPr>
              <a:t>reviewed.</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1000" y="457200"/>
            <a:ext cx="8382000"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lnSpc>
                <a:spcPct val="200000"/>
              </a:lnSpc>
              <a:buFont typeface="Courier New" pitchFamily="49" charset="0"/>
              <a:buChar char="o"/>
              <a:defRPr/>
            </a:pPr>
            <a:r>
              <a:rPr lang="en-US" sz="2600" dirty="0" smtClean="0">
                <a:latin typeface="+mn-lt"/>
                <a:cs typeface="Simplified Arabic" pitchFamily="18" charset="-78"/>
              </a:rPr>
              <a:t>This also means </a:t>
            </a:r>
            <a:r>
              <a:rPr lang="en-US" sz="2600" dirty="0">
                <a:latin typeface="+mn-lt"/>
                <a:cs typeface="Simplified Arabic" pitchFamily="18" charset="-78"/>
              </a:rPr>
              <a:t>that the </a:t>
            </a:r>
            <a:r>
              <a:rPr lang="en-US" sz="2600" dirty="0">
                <a:latin typeface="+mn-lt"/>
              </a:rPr>
              <a:t>Islamic </a:t>
            </a:r>
            <a:r>
              <a:rPr lang="en-US" sz="2600" dirty="0" smtClean="0">
                <a:latin typeface="+mn-lt"/>
              </a:rPr>
              <a:t>provision </a:t>
            </a:r>
            <a:r>
              <a:rPr lang="en-US" sz="2600" dirty="0" smtClean="0">
                <a:latin typeface="+mn-lt"/>
                <a:cs typeface="Simplified Arabic" pitchFamily="18" charset="-78"/>
              </a:rPr>
              <a:t>rule of Haram/Najis fat </a:t>
            </a:r>
            <a:r>
              <a:rPr lang="en-US" sz="2600" dirty="0">
                <a:latin typeface="+mn-lt"/>
                <a:cs typeface="Simplified Arabic" pitchFamily="18" charset="-78"/>
              </a:rPr>
              <a:t>in food and non-food products </a:t>
            </a:r>
            <a:r>
              <a:rPr lang="en-US" sz="2600" dirty="0" smtClean="0">
                <a:latin typeface="+mn-lt"/>
                <a:cs typeface="Simplified Arabic" pitchFamily="18" charset="-78"/>
              </a:rPr>
              <a:t>remains </a:t>
            </a:r>
            <a:r>
              <a:rPr lang="en-US" sz="2600" dirty="0">
                <a:latin typeface="+mn-lt"/>
                <a:cs typeface="Simplified Arabic" pitchFamily="18" charset="-78"/>
              </a:rPr>
              <a:t>in its original prohibition.</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ChangeArrowheads="1"/>
          </p:cNvSpPr>
          <p:nvPr/>
        </p:nvSpPr>
        <p:spPr bwMode="auto">
          <a:xfrm>
            <a:off x="304800" y="127000"/>
            <a:ext cx="8229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defRPr/>
            </a:pPr>
            <a:r>
              <a:rPr lang="en-US" sz="2800" b="1" dirty="0">
                <a:solidFill>
                  <a:srgbClr val="FF0000"/>
                </a:solidFill>
                <a:latin typeface="+mn-lt"/>
                <a:cs typeface="Simplified Arabic" pitchFamily="18" charset="-78"/>
              </a:rPr>
              <a:t>Feed</a:t>
            </a:r>
            <a:endParaRPr lang="ar-KW" sz="2800" b="1" dirty="0">
              <a:solidFill>
                <a:srgbClr val="FF0000"/>
              </a:solidFill>
              <a:latin typeface="+mn-lt"/>
              <a:cs typeface="Simplified Arabic" pitchFamily="18" charset="-78"/>
            </a:endParaRPr>
          </a:p>
        </p:txBody>
      </p:sp>
      <p:sp>
        <p:nvSpPr>
          <p:cNvPr id="106499" name="Rectangle 5"/>
          <p:cNvSpPr>
            <a:spLocks noChangeArrowheads="1"/>
          </p:cNvSpPr>
          <p:nvPr/>
        </p:nvSpPr>
        <p:spPr bwMode="auto">
          <a:xfrm>
            <a:off x="3352800" y="1219200"/>
            <a:ext cx="5486400" cy="2392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200000"/>
              </a:lnSpc>
              <a:defRPr/>
            </a:pPr>
            <a:r>
              <a:rPr lang="en-US" sz="2600" dirty="0">
                <a:latin typeface="+mn-lt"/>
                <a:cs typeface="Simplified Arabic" pitchFamily="18" charset="-78"/>
              </a:rPr>
              <a:t>Cereals such as corn, soybeans, oats, barley, and rice are among the most important ingredients of feed.</a:t>
            </a:r>
            <a:endParaRPr lang="ar-KW" sz="2600" dirty="0">
              <a:latin typeface="+mn-lt"/>
              <a:cs typeface="Simplified Arabic" pitchFamily="18" charset="-78"/>
            </a:endParaRPr>
          </a:p>
        </p:txBody>
      </p:sp>
      <p:pic>
        <p:nvPicPr>
          <p:cNvPr id="145412" name="Picture 2"/>
          <p:cNvPicPr>
            <a:picLocks noChangeAspect="1" noChangeArrowheads="1"/>
          </p:cNvPicPr>
          <p:nvPr/>
        </p:nvPicPr>
        <p:blipFill>
          <a:blip r:embed="rId2"/>
          <a:srcRect/>
          <a:stretch>
            <a:fillRect/>
          </a:stretch>
        </p:blipFill>
        <p:spPr bwMode="auto">
          <a:xfrm>
            <a:off x="360363" y="1371600"/>
            <a:ext cx="2770187" cy="1828800"/>
          </a:xfrm>
          <a:prstGeom prst="rect">
            <a:avLst/>
          </a:prstGeom>
          <a:noFill/>
          <a:ln w="9525">
            <a:noFill/>
            <a:miter lim="800000"/>
            <a:headEnd/>
            <a:tailEnd/>
          </a:ln>
          <a:effectLst/>
        </p:spPr>
      </p:pic>
      <p:sp>
        <p:nvSpPr>
          <p:cNvPr id="6" name="Rectangle 5"/>
          <p:cNvSpPr>
            <a:spLocks noChangeArrowheads="1"/>
          </p:cNvSpPr>
          <p:nvPr/>
        </p:nvSpPr>
        <p:spPr bwMode="auto">
          <a:xfrm>
            <a:off x="304800" y="3892550"/>
            <a:ext cx="8534400" cy="158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200000"/>
              </a:lnSpc>
              <a:defRPr/>
            </a:pPr>
            <a:r>
              <a:rPr lang="en-US" sz="2600" dirty="0">
                <a:latin typeface="+mn-lt"/>
              </a:rPr>
              <a:t>In Western countries, usually a feed plant is in close location if not adjacent to a poultry or animal slaughterhouse. </a:t>
            </a: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533400"/>
            <a:ext cx="8534400" cy="158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lgn="just">
              <a:lnSpc>
                <a:spcPct val="200000"/>
              </a:lnSpc>
              <a:buFont typeface="Courier New" pitchFamily="49" charset="0"/>
              <a:buChar char="o"/>
              <a:defRPr/>
            </a:pPr>
            <a:r>
              <a:rPr lang="en-US" sz="2600" dirty="0">
                <a:latin typeface="+mn-lt"/>
              </a:rPr>
              <a:t>Blood, and that’s of dead animal’s carcasses are used as a protein source to increase the nutritional value of feed.</a:t>
            </a:r>
          </a:p>
        </p:txBody>
      </p:sp>
      <p:sp>
        <p:nvSpPr>
          <p:cNvPr id="3" name="Rectangle 2"/>
          <p:cNvSpPr>
            <a:spLocks noChangeArrowheads="1"/>
          </p:cNvSpPr>
          <p:nvPr/>
        </p:nvSpPr>
        <p:spPr bwMode="auto">
          <a:xfrm>
            <a:off x="304800" y="2522538"/>
            <a:ext cx="8534400" cy="159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lgn="just">
              <a:lnSpc>
                <a:spcPct val="200000"/>
              </a:lnSpc>
              <a:buFont typeface="Courier New" pitchFamily="49" charset="0"/>
              <a:buChar char="o"/>
              <a:defRPr/>
            </a:pPr>
            <a:r>
              <a:rPr lang="en-US" sz="2600" dirty="0">
                <a:latin typeface="+mn-lt"/>
              </a:rPr>
              <a:t>Blood and carcasses from dead animals are heat sterilization treated to kill the contained microbes.</a:t>
            </a:r>
            <a:endParaRPr lang="ar-KW" sz="2600" b="1" dirty="0">
              <a:latin typeface="+mn-lt"/>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28600" y="544513"/>
            <a:ext cx="8610600" cy="3694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400" dirty="0">
                <a:latin typeface="+mn-lt"/>
                <a:cs typeface="Simplified Arabic" pitchFamily="18" charset="-78"/>
              </a:rPr>
              <a:t>Is it possible to say that the original material of the animal protein components added to the feed has been transformed into a new product that differs from its original source with different chemical composition and different chemical and physical properties bearing a new name</a:t>
            </a:r>
            <a:endParaRPr lang="ar-KW" sz="2400" dirty="0">
              <a:latin typeface="+mn-lt"/>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28600" y="152400"/>
            <a:ext cx="7010400" cy="892175"/>
          </a:xfrm>
          <a:prstGeom prst="rect">
            <a:avLst/>
          </a:prstGeom>
          <a:solidFill>
            <a:srgbClr val="00B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defRPr/>
            </a:pPr>
            <a:r>
              <a:rPr lang="en-US" sz="2600" dirty="0">
                <a:solidFill>
                  <a:schemeClr val="bg1"/>
                </a:solidFill>
                <a:latin typeface="+mn-lt"/>
                <a:cs typeface="Simplified Arabic" pitchFamily="18" charset="-78"/>
              </a:rPr>
              <a:t>Some facts about the origin of the thermally treated animal proteins in feeds</a:t>
            </a:r>
            <a:endParaRPr lang="ar-KW" sz="2600" dirty="0">
              <a:solidFill>
                <a:schemeClr val="bg1"/>
              </a:solidFill>
              <a:latin typeface="+mn-lt"/>
              <a:cs typeface="Simplified Arabic" pitchFamily="18" charset="-78"/>
            </a:endParaRPr>
          </a:p>
        </p:txBody>
      </p:sp>
      <p:pic>
        <p:nvPicPr>
          <p:cNvPr id="148483" name="Picture 2"/>
          <p:cNvPicPr>
            <a:picLocks noChangeAspect="1" noChangeArrowheads="1"/>
          </p:cNvPicPr>
          <p:nvPr/>
        </p:nvPicPr>
        <p:blipFill>
          <a:blip r:embed="rId2"/>
          <a:srcRect/>
          <a:stretch>
            <a:fillRect/>
          </a:stretch>
        </p:blipFill>
        <p:spPr bwMode="auto">
          <a:xfrm>
            <a:off x="7381875" y="228600"/>
            <a:ext cx="1552575" cy="1552575"/>
          </a:xfrm>
          <a:prstGeom prst="rect">
            <a:avLst/>
          </a:prstGeom>
          <a:noFill/>
          <a:ln w="9525">
            <a:noFill/>
            <a:miter lim="800000"/>
            <a:headEnd/>
            <a:tailEnd/>
          </a:ln>
          <a:effectLst/>
        </p:spPr>
      </p:pic>
      <p:sp>
        <p:nvSpPr>
          <p:cNvPr id="7" name="Rectangle 9"/>
          <p:cNvSpPr>
            <a:spLocks noChangeArrowheads="1"/>
          </p:cNvSpPr>
          <p:nvPr/>
        </p:nvSpPr>
        <p:spPr bwMode="auto">
          <a:xfrm>
            <a:off x="76200" y="1143000"/>
            <a:ext cx="7191375" cy="329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600" dirty="0">
                <a:latin typeface="+mn-lt"/>
                <a:cs typeface="Simplified Arabic" pitchFamily="18" charset="-78"/>
              </a:rPr>
              <a:t>To simplify understanding components of the animal feeds derived from Haram/Najis animal sources is by looking at albumin protein from egg whites that is subjected to </a:t>
            </a:r>
            <a:r>
              <a:rPr lang="en-US" sz="2600" dirty="0">
                <a:cs typeface="Simplified Arabic" pitchFamily="18" charset="-78"/>
              </a:rPr>
              <a:t>cooking </a:t>
            </a:r>
            <a:r>
              <a:rPr lang="en-US" sz="2600" dirty="0">
                <a:latin typeface="+mn-lt"/>
                <a:cs typeface="Simplified Arabic" pitchFamily="18" charset="-78"/>
              </a:rPr>
              <a:t>by heat. </a:t>
            </a:r>
          </a:p>
        </p:txBody>
      </p:sp>
      <p:sp>
        <p:nvSpPr>
          <p:cNvPr id="8" name="Rectangle 9"/>
          <p:cNvSpPr>
            <a:spLocks noChangeArrowheads="1"/>
          </p:cNvSpPr>
          <p:nvPr/>
        </p:nvSpPr>
        <p:spPr bwMode="auto">
          <a:xfrm>
            <a:off x="152400" y="4438650"/>
            <a:ext cx="8705850" cy="158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600" dirty="0">
                <a:latin typeface="+mn-lt"/>
                <a:cs typeface="Simplified Arabic" pitchFamily="18" charset="-78"/>
              </a:rPr>
              <a:t>significant alteration of albumin protein properties and loss of its solubility.</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24"/>
            <a:ext cx="8229600" cy="318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600" dirty="0">
                <a:latin typeface="+mn-lt"/>
                <a:cs typeface="Simplified Arabic" pitchFamily="18" charset="-78"/>
              </a:rPr>
              <a:t>This is what happens to proteins, whether they are from carcasses or collagen (gelatin) when exposed to extreme heat or acidic or alkaline concentrates, whether in feed or other.</a:t>
            </a:r>
          </a:p>
        </p:txBody>
      </p:sp>
      <p:sp>
        <p:nvSpPr>
          <p:cNvPr id="3" name="Rectangle 2"/>
          <p:cNvSpPr>
            <a:spLocks noChangeArrowheads="1"/>
          </p:cNvSpPr>
          <p:nvPr/>
        </p:nvSpPr>
        <p:spPr bwMode="auto">
          <a:xfrm>
            <a:off x="171450" y="3352776"/>
            <a:ext cx="8591550" cy="309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150000"/>
              </a:lnSpc>
              <a:buFont typeface="Courier New" pitchFamily="49" charset="0"/>
              <a:buChar char="o"/>
              <a:defRPr/>
            </a:pPr>
            <a:r>
              <a:rPr lang="en-US" sz="2600" dirty="0">
                <a:latin typeface="+mn-lt"/>
                <a:cs typeface="Simplified Arabic" pitchFamily="18" charset="-78"/>
              </a:rPr>
              <a:t>Another example of understanding denaturation process is by visualizing a scattered distribution of pins on a plane sheet.</a:t>
            </a:r>
          </a:p>
          <a:p>
            <a:pPr marL="342900" indent="-342900" algn="just">
              <a:lnSpc>
                <a:spcPct val="150000"/>
              </a:lnSpc>
              <a:buFont typeface="Courier New" pitchFamily="49" charset="0"/>
              <a:buChar char="o"/>
              <a:defRPr/>
            </a:pPr>
            <a:r>
              <a:rPr lang="en-US" sz="2600" dirty="0">
                <a:latin typeface="+mn-lt"/>
                <a:cs typeface="Simplified Arabic" pitchFamily="18" charset="-78"/>
              </a:rPr>
              <a:t> All elements retains its basic structure with no change in the mother basic units.</a:t>
            </a: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1000" y="685800"/>
            <a:ext cx="8534400" cy="558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lnSpc>
                <a:spcPct val="200000"/>
              </a:lnSpc>
              <a:buFont typeface="Courier New" pitchFamily="49" charset="0"/>
              <a:buChar char="o"/>
              <a:defRPr/>
            </a:pPr>
            <a:r>
              <a:rPr lang="en-US" sz="2600" dirty="0" smtClean="0">
                <a:latin typeface="+mn-lt"/>
                <a:cs typeface="Simplified Arabic" pitchFamily="18" charset="-78"/>
              </a:rPr>
              <a:t>Mixing is a blending and terminologically </a:t>
            </a:r>
            <a:r>
              <a:rPr lang="en-US" sz="2600" dirty="0">
                <a:latin typeface="+mn-lt"/>
                <a:cs typeface="Simplified Arabic" pitchFamily="18" charset="-78"/>
              </a:rPr>
              <a:t>defined </a:t>
            </a:r>
            <a:r>
              <a:rPr lang="en-US" sz="2600" dirty="0" smtClean="0">
                <a:latin typeface="+mn-lt"/>
                <a:cs typeface="Simplified Arabic" pitchFamily="18" charset="-78"/>
              </a:rPr>
              <a:t>as an overlap parts of one substance in parts of another substance or other substances, to form a solid mixture, a solution of blend, emulsion, a </a:t>
            </a:r>
            <a:r>
              <a:rPr lang="en-US" sz="2600" dirty="0">
                <a:latin typeface="+mn-lt"/>
                <a:cs typeface="Simplified Arabic" pitchFamily="18" charset="-78"/>
              </a:rPr>
              <a:t>sluggish, </a:t>
            </a:r>
            <a:r>
              <a:rPr lang="en-US" sz="2600" dirty="0" smtClean="0">
                <a:latin typeface="+mn-lt"/>
                <a:cs typeface="Simplified Arabic" pitchFamily="18" charset="-78"/>
              </a:rPr>
              <a:t>a liquid or a gas, so that the components of each minute parts in the mixture still retain their original physical and chemical properties and impacts.</a:t>
            </a:r>
          </a:p>
        </p:txBody>
      </p:sp>
      <p:sp>
        <p:nvSpPr>
          <p:cNvPr id="3" name="Rectangle 8"/>
          <p:cNvSpPr>
            <a:spLocks noChangeArrowheads="1"/>
          </p:cNvSpPr>
          <p:nvPr/>
        </p:nvSpPr>
        <p:spPr bwMode="auto">
          <a:xfrm>
            <a:off x="-19050" y="0"/>
            <a:ext cx="9144000" cy="523875"/>
          </a:xfrm>
          <a:prstGeom prst="rect">
            <a:avLst/>
          </a:prstGeom>
          <a:solidFill>
            <a:srgbClr val="00B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defRPr/>
            </a:pPr>
            <a:r>
              <a:rPr lang="en-US" sz="2800" b="1" dirty="0">
                <a:solidFill>
                  <a:schemeClr val="bg1"/>
                </a:solidFill>
                <a:latin typeface="+mn-lt"/>
                <a:cs typeface="Simplified Arabic" pitchFamily="18" charset="-78"/>
              </a:rPr>
              <a:t>Mixing</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04800" y="285728"/>
            <a:ext cx="8305800" cy="294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400" dirty="0">
                <a:latin typeface="+mn-lt"/>
              </a:rPr>
              <a:t>Feed derived from Haram and Najis substances in terms of the degree to which Istihala and consumption has been achieved in them is a scientifically imprecise hypothesis and should be reviewed.</a:t>
            </a:r>
          </a:p>
        </p:txBody>
      </p:sp>
      <p:sp>
        <p:nvSpPr>
          <p:cNvPr id="5" name="Rectangle 2"/>
          <p:cNvSpPr>
            <a:spLocks noChangeArrowheads="1"/>
          </p:cNvSpPr>
          <p:nvPr/>
        </p:nvSpPr>
        <p:spPr bwMode="auto">
          <a:xfrm>
            <a:off x="304800" y="3438503"/>
            <a:ext cx="8305800" cy="294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400" dirty="0">
                <a:latin typeface="+mn-lt"/>
              </a:rPr>
              <a:t>This means that the state of prohibition of the original raw feed components is still in force in the final product.</a:t>
            </a:r>
          </a:p>
          <a:p>
            <a:pPr marL="342900" indent="-342900" algn="just">
              <a:lnSpc>
                <a:spcPct val="200000"/>
              </a:lnSpc>
              <a:buFont typeface="Courier New" pitchFamily="49" charset="0"/>
              <a:buChar char="o"/>
              <a:defRPr/>
            </a:pPr>
            <a:r>
              <a:rPr lang="en-US" sz="2400" dirty="0">
                <a:latin typeface="+mn-lt"/>
              </a:rPr>
              <a:t>There are also possible health risks that can be transferred by animals to human when fed feed of Haram or Najis origin.</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846138"/>
          </a:xfrm>
          <a:prstGeom prst="rect">
            <a:avLst/>
          </a:prstGeom>
          <a:solidFill>
            <a:srgbClr val="00B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lnSpc>
                <a:spcPct val="200000"/>
              </a:lnSpc>
              <a:defRPr/>
            </a:pPr>
            <a:r>
              <a:rPr lang="en-US" sz="2800" dirty="0">
                <a:solidFill>
                  <a:schemeClr val="bg1"/>
                </a:solidFill>
                <a:latin typeface="+mn-lt"/>
                <a:cs typeface="Times New Roman" pitchFamily="18" charset="0"/>
              </a:rPr>
              <a:t>Conclusions</a:t>
            </a:r>
            <a:endParaRPr lang="ar-KW" sz="2800" b="1" dirty="0">
              <a:solidFill>
                <a:schemeClr val="bg1"/>
              </a:solidFill>
              <a:latin typeface="+mn-lt"/>
              <a:cs typeface="Simplified Arabic" pitchFamily="18" charset="-78"/>
            </a:endParaRPr>
          </a:p>
        </p:txBody>
      </p:sp>
      <p:sp>
        <p:nvSpPr>
          <p:cNvPr id="8" name="Rectangle 7"/>
          <p:cNvSpPr>
            <a:spLocks noChangeArrowheads="1"/>
          </p:cNvSpPr>
          <p:nvPr/>
        </p:nvSpPr>
        <p:spPr bwMode="auto">
          <a:xfrm>
            <a:off x="304800" y="1162050"/>
            <a:ext cx="8443913" cy="478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514350" indent="-514350" algn="just">
              <a:lnSpc>
                <a:spcPct val="200000"/>
              </a:lnSpc>
              <a:buFontTx/>
              <a:buAutoNum type="arabicPeriod"/>
              <a:defRPr/>
            </a:pPr>
            <a:r>
              <a:rPr lang="en-US" sz="2600" dirty="0">
                <a:latin typeface="+mn-lt"/>
                <a:cs typeface="Simplified Arabic" pitchFamily="18" charset="-78"/>
              </a:rPr>
              <a:t>What was thought to be an example of Istihala or consumption: fat (in soap, shampoo, and toothpaste), rennet (in cheese),  blood and dead carcasses (in feed), gelatin and alcohol (in food and non-food products), </a:t>
            </a:r>
            <a:r>
              <a:rPr lang="en-US" sz="2600" u="sng" dirty="0">
                <a:latin typeface="+mn-lt"/>
                <a:cs typeface="Simplified Arabic" pitchFamily="18" charset="-78"/>
              </a:rPr>
              <a:t>is not a legitimate view because the original raw material are still present in the final products</a:t>
            </a:r>
            <a:r>
              <a:rPr lang="en-US" sz="2600" dirty="0">
                <a:latin typeface="+mn-lt"/>
                <a:cs typeface="Simplified Arabic" pitchFamily="18" charset="-78"/>
              </a:rPr>
              <a:t>.</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28600" y="768350"/>
            <a:ext cx="8382000" cy="563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eaLnBrk="1" hangingPunct="1">
              <a:lnSpc>
                <a:spcPct val="150000"/>
              </a:lnSpc>
              <a:buFont typeface="Courier New" pitchFamily="49" charset="0"/>
              <a:buChar char="o"/>
              <a:defRPr/>
            </a:pPr>
            <a:r>
              <a:rPr lang="en-US" sz="2400" dirty="0" smtClean="0">
                <a:latin typeface="+mn-lt"/>
                <a:cs typeface="Simplified Arabic" pitchFamily="18" charset="-78"/>
              </a:rPr>
              <a:t> </a:t>
            </a:r>
            <a:r>
              <a:rPr lang="en-US" sz="2400" dirty="0">
                <a:latin typeface="+mn-lt"/>
                <a:cs typeface="Simplified Arabic" pitchFamily="18" charset="-78"/>
              </a:rPr>
              <a:t>I</a:t>
            </a:r>
            <a:r>
              <a:rPr lang="en-US" sz="2400" dirty="0" smtClean="0">
                <a:latin typeface="+mn-lt"/>
                <a:cs typeface="Simplified Arabic" pitchFamily="18" charset="-78"/>
              </a:rPr>
              <a:t>nternational companies </a:t>
            </a:r>
            <a:r>
              <a:rPr lang="en-US" sz="2400" dirty="0">
                <a:latin typeface="+mn-lt"/>
                <a:cs typeface="Simplified Arabic" pitchFamily="18" charset="-78"/>
              </a:rPr>
              <a:t>should </a:t>
            </a:r>
            <a:r>
              <a:rPr lang="en-US" sz="2400" dirty="0" smtClean="0">
                <a:latin typeface="+mn-lt"/>
                <a:cs typeface="Simplified Arabic" pitchFamily="18" charset="-78"/>
              </a:rPr>
              <a:t>be encouraged to compete for true Halal.</a:t>
            </a:r>
          </a:p>
          <a:p>
            <a:pPr algn="just" eaLnBrk="1" hangingPunct="1">
              <a:lnSpc>
                <a:spcPct val="150000"/>
              </a:lnSpc>
              <a:buFont typeface="Courier New" pitchFamily="49" charset="0"/>
              <a:buChar char="o"/>
              <a:defRPr/>
            </a:pPr>
            <a:r>
              <a:rPr lang="en-US" sz="2400" dirty="0" smtClean="0">
                <a:latin typeface="+mn-lt"/>
                <a:cs typeface="Simplified Arabic" pitchFamily="18" charset="-78"/>
              </a:rPr>
              <a:t>  Muslim consumers should be educated about the Halal terms and their applications in their daily lives.</a:t>
            </a:r>
          </a:p>
          <a:p>
            <a:pPr algn="just" eaLnBrk="1" hangingPunct="1">
              <a:lnSpc>
                <a:spcPct val="150000"/>
              </a:lnSpc>
              <a:buFont typeface="Courier New" pitchFamily="49" charset="0"/>
              <a:buChar char="o"/>
              <a:defRPr/>
            </a:pPr>
            <a:r>
              <a:rPr lang="en-US" sz="2400" dirty="0" smtClean="0">
                <a:latin typeface="+mn-lt"/>
                <a:cs typeface="Simplified Arabic" pitchFamily="18" charset="-78"/>
              </a:rPr>
              <a:t>  Muslim consumers should not rely entirely on the status of Halal on government regulators, and must rely on themselves to consider before they buy.</a:t>
            </a:r>
          </a:p>
          <a:p>
            <a:pPr algn="just" eaLnBrk="1" hangingPunct="1">
              <a:lnSpc>
                <a:spcPct val="150000"/>
              </a:lnSpc>
              <a:buFont typeface="Courier New" pitchFamily="49" charset="0"/>
              <a:buChar char="o"/>
              <a:defRPr/>
            </a:pPr>
            <a:r>
              <a:rPr lang="en-US" sz="2400" dirty="0" smtClean="0">
                <a:latin typeface="+mn-lt"/>
                <a:cs typeface="Simplified Arabic" pitchFamily="18" charset="-78"/>
              </a:rPr>
              <a:t>  Muslim Muftis must be educated on the </a:t>
            </a:r>
            <a:r>
              <a:rPr lang="en-US" sz="2400" dirty="0">
                <a:latin typeface="+mn-lt"/>
                <a:cs typeface="Simplified Arabic" pitchFamily="18" charset="-78"/>
              </a:rPr>
              <a:t>Halal industry </a:t>
            </a:r>
            <a:r>
              <a:rPr lang="en-US" sz="2400" dirty="0" smtClean="0">
                <a:latin typeface="+mn-lt"/>
                <a:cs typeface="Simplified Arabic" pitchFamily="18" charset="-78"/>
              </a:rPr>
              <a:t>i.e. what </a:t>
            </a:r>
            <a:r>
              <a:rPr lang="en-US" sz="2400" dirty="0">
                <a:latin typeface="+mn-lt"/>
                <a:cs typeface="Simplified Arabic" pitchFamily="18" charset="-78"/>
              </a:rPr>
              <a:t>is happening in slaughterhouses and </a:t>
            </a:r>
            <a:r>
              <a:rPr lang="en-US" sz="2400" dirty="0" smtClean="0">
                <a:latin typeface="+mn-lt"/>
                <a:cs typeface="Simplified Arabic" pitchFamily="18" charset="-78"/>
              </a:rPr>
              <a:t>factories, then they must unite under one opinion on what is Halal and what is Haram.</a:t>
            </a:r>
          </a:p>
        </p:txBody>
      </p:sp>
      <p:sp>
        <p:nvSpPr>
          <p:cNvPr id="3" name="Rectangle 2"/>
          <p:cNvSpPr>
            <a:spLocks noChangeArrowheads="1"/>
          </p:cNvSpPr>
          <p:nvPr/>
        </p:nvSpPr>
        <p:spPr bwMode="auto">
          <a:xfrm>
            <a:off x="0" y="0"/>
            <a:ext cx="9144000" cy="584200"/>
          </a:xfrm>
          <a:prstGeom prst="rect">
            <a:avLst/>
          </a:prstGeom>
          <a:solidFill>
            <a:srgbClr val="00B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defRPr/>
            </a:pPr>
            <a:r>
              <a:rPr lang="en-US" sz="3200" b="1" dirty="0">
                <a:solidFill>
                  <a:schemeClr val="bg1"/>
                </a:solidFill>
                <a:latin typeface="+mn-lt"/>
                <a:cs typeface="Simplified Arabic" pitchFamily="18" charset="-78"/>
              </a:rPr>
              <a:t>Recommendations</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0" y="735013"/>
            <a:ext cx="8229600" cy="708025"/>
          </a:xfrm>
          <a:prstGeom prst="rect">
            <a:avLst/>
          </a:prstGeom>
          <a:noFill/>
          <a:ln w="9525">
            <a:noFill/>
            <a:miter lim="800000"/>
            <a:headEnd/>
            <a:tailEnd/>
          </a:ln>
        </p:spPr>
        <p:txBody>
          <a:bodyPr>
            <a:spAutoFit/>
          </a:bodyPr>
          <a:lstStyle/>
          <a:p>
            <a:pPr algn="just">
              <a:defRPr/>
            </a:pPr>
            <a:r>
              <a:rPr lang="en-GB" sz="2000" dirty="0">
                <a:latin typeface="+mn-lt"/>
              </a:rPr>
              <a:t>“My Food, a book, under publication for 2017”, by its author Dr. Hani </a:t>
            </a:r>
            <a:r>
              <a:rPr lang="en-GB" sz="2000" dirty="0" err="1">
                <a:latin typeface="+mn-lt"/>
              </a:rPr>
              <a:t>Mansour</a:t>
            </a:r>
            <a:r>
              <a:rPr lang="en-GB" sz="2000" dirty="0">
                <a:latin typeface="+mn-lt"/>
              </a:rPr>
              <a:t> </a:t>
            </a:r>
            <a:r>
              <a:rPr lang="en-GB" sz="2000" dirty="0" err="1">
                <a:latin typeface="+mn-lt"/>
              </a:rPr>
              <a:t>Mosa</a:t>
            </a:r>
            <a:r>
              <a:rPr lang="en-GB" sz="2000" dirty="0">
                <a:latin typeface="+mn-lt"/>
              </a:rPr>
              <a:t> Al-</a:t>
            </a:r>
            <a:r>
              <a:rPr lang="en-GB" sz="2000" dirty="0" err="1">
                <a:latin typeface="+mn-lt"/>
              </a:rPr>
              <a:t>Mazeedi</a:t>
            </a:r>
            <a:r>
              <a:rPr lang="en-GB" sz="2000" dirty="0">
                <a:latin typeface="+mn-lt"/>
              </a:rPr>
              <a:t>. Kuwait Institute for Scientific Research.</a:t>
            </a:r>
            <a:endParaRPr lang="ar-KW" sz="2000" dirty="0">
              <a:latin typeface="+mn-lt"/>
              <a:cs typeface="Times New Roman" pitchFamily="18" charset="0"/>
            </a:endParaRPr>
          </a:p>
        </p:txBody>
      </p:sp>
      <p:sp>
        <p:nvSpPr>
          <p:cNvPr id="83971" name="Rectangle 2"/>
          <p:cNvSpPr>
            <a:spLocks noChangeArrowheads="1"/>
          </p:cNvSpPr>
          <p:nvPr/>
        </p:nvSpPr>
        <p:spPr bwMode="auto">
          <a:xfrm>
            <a:off x="0" y="0"/>
            <a:ext cx="9144000" cy="523875"/>
          </a:xfrm>
          <a:prstGeom prst="rect">
            <a:avLst/>
          </a:prstGeom>
          <a:solidFill>
            <a:srgbClr val="00B050"/>
          </a:solidFill>
          <a:ln w="9525">
            <a:noFill/>
            <a:miter lim="800000"/>
            <a:headEnd/>
            <a:tailEnd/>
          </a:ln>
        </p:spPr>
        <p:txBody>
          <a:bodyPr>
            <a:spAutoFit/>
          </a:bodyPr>
          <a:lstStyle/>
          <a:p>
            <a:pPr algn="ctr"/>
            <a:r>
              <a:rPr lang="ar-KW" sz="2800" b="1">
                <a:solidFill>
                  <a:schemeClr val="bg1"/>
                </a:solidFill>
                <a:latin typeface="Simplified Arabic" pitchFamily="18" charset="-78"/>
                <a:cs typeface="Simplified Arabic" pitchFamily="18" charset="-78"/>
              </a:rPr>
              <a:t>المراجع العلمية</a:t>
            </a:r>
            <a:endParaRPr lang="en-US" sz="2800" b="1">
              <a:solidFill>
                <a:schemeClr val="bg1"/>
              </a:solidFill>
              <a:latin typeface="Simplified Arabic" pitchFamily="18" charset="-78"/>
              <a:cs typeface="Simplified Arabic" pitchFamily="18" charset="-78"/>
            </a:endParaRPr>
          </a:p>
        </p:txBody>
      </p:sp>
      <p:sp>
        <p:nvSpPr>
          <p:cNvPr id="4" name="Rectangle 3"/>
          <p:cNvSpPr/>
          <p:nvPr/>
        </p:nvSpPr>
        <p:spPr>
          <a:xfrm>
            <a:off x="381000" y="1905000"/>
            <a:ext cx="8229600" cy="1200150"/>
          </a:xfrm>
          <a:prstGeom prst="rect">
            <a:avLst/>
          </a:prstGeom>
        </p:spPr>
        <p:txBody>
          <a:bodyPr>
            <a:spAutoFit/>
          </a:bodyPr>
          <a:lstStyle/>
          <a:p>
            <a:pPr algn="just">
              <a:defRPr/>
            </a:pPr>
            <a:r>
              <a:rPr lang="en-US" dirty="0">
                <a:latin typeface="+mn-lt"/>
              </a:rPr>
              <a:t>The Theory of Istihala from Fiqh Perspective : Analysis of Determining Halal and Haram for several Food Products. Mohammad </a:t>
            </a:r>
            <a:r>
              <a:rPr lang="en-US" dirty="0" err="1">
                <a:latin typeface="+mn-lt"/>
              </a:rPr>
              <a:t>Aizat</a:t>
            </a:r>
            <a:r>
              <a:rPr lang="en-US" dirty="0">
                <a:latin typeface="+mn-lt"/>
              </a:rPr>
              <a:t> bin </a:t>
            </a:r>
            <a:r>
              <a:rPr lang="en-US" dirty="0" err="1">
                <a:latin typeface="+mn-lt"/>
              </a:rPr>
              <a:t>Jamaludin</a:t>
            </a:r>
            <a:r>
              <a:rPr lang="en-US" dirty="0">
                <a:latin typeface="+mn-lt"/>
              </a:rPr>
              <a:t>, </a:t>
            </a:r>
            <a:r>
              <a:rPr lang="en-US" dirty="0" err="1">
                <a:latin typeface="+mn-lt"/>
              </a:rPr>
              <a:t>Mohd</a:t>
            </a:r>
            <a:r>
              <a:rPr lang="en-US" dirty="0">
                <a:latin typeface="+mn-lt"/>
              </a:rPr>
              <a:t> </a:t>
            </a:r>
            <a:r>
              <a:rPr lang="en-US" dirty="0" err="1">
                <a:latin typeface="+mn-lt"/>
              </a:rPr>
              <a:t>Anuar</a:t>
            </a:r>
            <a:r>
              <a:rPr lang="en-US" dirty="0">
                <a:latin typeface="+mn-lt"/>
              </a:rPr>
              <a:t> bin </a:t>
            </a:r>
            <a:r>
              <a:rPr lang="en-US" dirty="0" err="1">
                <a:latin typeface="+mn-lt"/>
              </a:rPr>
              <a:t>Ramli</a:t>
            </a:r>
            <a:r>
              <a:rPr lang="en-US" dirty="0">
                <a:latin typeface="+mn-lt"/>
              </a:rPr>
              <a:t>, </a:t>
            </a:r>
            <a:r>
              <a:rPr lang="en-US" dirty="0" err="1">
                <a:latin typeface="+mn-lt"/>
              </a:rPr>
              <a:t>Norhaizam</a:t>
            </a:r>
            <a:r>
              <a:rPr lang="en-US" dirty="0">
                <a:latin typeface="+mn-lt"/>
              </a:rPr>
              <a:t> Md. </a:t>
            </a:r>
            <a:r>
              <a:rPr lang="en-US" dirty="0" err="1">
                <a:latin typeface="+mn-lt"/>
              </a:rPr>
              <a:t>Sani</a:t>
            </a:r>
            <a:r>
              <a:rPr lang="en-US" dirty="0">
                <a:latin typeface="+mn-lt"/>
              </a:rPr>
              <a:t>, </a:t>
            </a:r>
            <a:r>
              <a:rPr lang="en-US" dirty="0" err="1">
                <a:latin typeface="+mn-lt"/>
              </a:rPr>
              <a:t>Azurah</a:t>
            </a:r>
            <a:r>
              <a:rPr lang="en-US" dirty="0">
                <a:latin typeface="+mn-lt"/>
              </a:rPr>
              <a:t> Ab. Aziz, </a:t>
            </a:r>
            <a:r>
              <a:rPr lang="en-US" dirty="0" err="1">
                <a:latin typeface="+mn-lt"/>
              </a:rPr>
              <a:t>Mohd</a:t>
            </a:r>
            <a:r>
              <a:rPr lang="en-US" dirty="0">
                <a:latin typeface="+mn-lt"/>
              </a:rPr>
              <a:t> </a:t>
            </a:r>
            <a:r>
              <a:rPr lang="en-US" dirty="0" err="1">
                <a:latin typeface="+mn-lt"/>
              </a:rPr>
              <a:t>Elyas</a:t>
            </a:r>
            <a:r>
              <a:rPr lang="en-US" dirty="0">
                <a:latin typeface="+mn-lt"/>
              </a:rPr>
              <a:t> </a:t>
            </a:r>
            <a:r>
              <a:rPr lang="en-US" dirty="0" err="1">
                <a:latin typeface="+mn-lt"/>
              </a:rPr>
              <a:t>Harun</a:t>
            </a:r>
            <a:r>
              <a:rPr lang="en-US" dirty="0">
                <a:latin typeface="+mn-lt"/>
              </a:rPr>
              <a:t>.. 3</a:t>
            </a:r>
            <a:r>
              <a:rPr lang="en-US" baseline="30000" dirty="0">
                <a:latin typeface="+mn-lt"/>
              </a:rPr>
              <a:t>rd</a:t>
            </a:r>
            <a:r>
              <a:rPr lang="en-US" dirty="0">
                <a:latin typeface="+mn-lt"/>
              </a:rPr>
              <a:t> IMT-GT INTERNATIONAL SYMPOSIUM ON HALAL SCIENCE AND MANAGEMENT, 2009</a:t>
            </a:r>
          </a:p>
        </p:txBody>
      </p:sp>
      <p:sp>
        <p:nvSpPr>
          <p:cNvPr id="83973" name="Rectangle 2"/>
          <p:cNvSpPr>
            <a:spLocks noChangeArrowheads="1"/>
          </p:cNvSpPr>
          <p:nvPr/>
        </p:nvSpPr>
        <p:spPr bwMode="auto">
          <a:xfrm>
            <a:off x="381000" y="3213100"/>
            <a:ext cx="8229600" cy="1169988"/>
          </a:xfrm>
          <a:prstGeom prst="rect">
            <a:avLst/>
          </a:prstGeom>
          <a:noFill/>
          <a:ln w="9525">
            <a:noFill/>
            <a:miter lim="800000"/>
            <a:headEnd/>
            <a:tailEnd/>
          </a:ln>
        </p:spPr>
        <p:txBody>
          <a:bodyPr>
            <a:spAutoFit/>
          </a:bodyPr>
          <a:lstStyle/>
          <a:p>
            <a:pPr algn="just" rtl="1"/>
            <a:r>
              <a:rPr lang="ar-JO" sz="1400"/>
              <a:t>" الاستحالة والاستهلاك ومستجداتهما في الغذاء والدواء</a:t>
            </a:r>
            <a:r>
              <a:rPr lang="ar-KW" sz="1400"/>
              <a:t>، </a:t>
            </a:r>
            <a:r>
              <a:rPr lang="ar-JO" sz="1400"/>
              <a:t>مجمع الفقه الإسلامي الدولي – منظمة التعاون الإسلامي</a:t>
            </a:r>
            <a:r>
              <a:rPr lang="ar-KW" sz="1400"/>
              <a:t>، </a:t>
            </a:r>
            <a:r>
              <a:rPr lang="ar-JO" sz="1400"/>
              <a:t>بمشاركة </a:t>
            </a:r>
            <a:r>
              <a:rPr lang="ar-KW" sz="1400"/>
              <a:t>، </a:t>
            </a:r>
            <a:r>
              <a:rPr lang="ar-JO" sz="1400"/>
              <a:t>المنظمة الإسلامية للعلوم الطبية</a:t>
            </a:r>
            <a:r>
              <a:rPr lang="ar-KW" sz="1400"/>
              <a:t>، </a:t>
            </a:r>
            <a:r>
              <a:rPr lang="ar-JO" sz="1400"/>
              <a:t>9- 10فبراير2015م- جدّة - المملكة العربية السعودية</a:t>
            </a:r>
            <a:r>
              <a:rPr lang="ar-KW" sz="1400"/>
              <a:t>. </a:t>
            </a:r>
            <a:r>
              <a:rPr lang="ar-SA" sz="1400"/>
              <a:t>"الاستحالة والاستهلاك من حيث تعريفهما  وتطبيقاتهما في الغذاء والدواء من الناحية الكيميائية.</a:t>
            </a:r>
            <a:r>
              <a:rPr lang="ar-KW" sz="1400"/>
              <a:t> </a:t>
            </a:r>
            <a:r>
              <a:rPr lang="ar-SA" sz="1400"/>
              <a:t>والدم المسفوح من حيث استخراج البروتينات ونسب ذلك ومدى استخداماتها في الأغذية والأدوية</a:t>
            </a:r>
            <a:r>
              <a:rPr lang="ar-KW" sz="1400"/>
              <a:t>. </a:t>
            </a:r>
            <a:r>
              <a:rPr lang="ar-SA" sz="1400"/>
              <a:t>والأعلاف ذات الأصول المحرمة من حيث استخداماتها وأثرها على الحيوان والإنسان</a:t>
            </a:r>
            <a:r>
              <a:rPr lang="ar-JO" sz="1400"/>
              <a:t>«</a:t>
            </a:r>
            <a:r>
              <a:rPr lang="ar-KW" sz="1400"/>
              <a:t>. </a:t>
            </a:r>
            <a:r>
              <a:rPr lang="ar-JO" sz="1400"/>
              <a:t>الدكتور هاني منصور المزيدي الباحث بمعهد الكويت للأبحاث العلمية</a:t>
            </a:r>
            <a:r>
              <a:rPr lang="ar-KW" sz="1400"/>
              <a:t>, </a:t>
            </a:r>
            <a:r>
              <a:rPr lang="ar-JO" sz="1400"/>
              <a:t>والباحثة عائدة غانم – أمين عام أزكى حلال – تخصص الفقه والتشريع وأصوله – جامعة القدس</a:t>
            </a:r>
            <a:endParaRPr lang="en-US" sz="1400"/>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descr="http://www.trekzone.ca/files/images/GreenAppleFacts.jpg"/>
          <p:cNvPicPr>
            <a:picLocks noChangeAspect="1" noChangeArrowheads="1"/>
          </p:cNvPicPr>
          <p:nvPr/>
        </p:nvPicPr>
        <p:blipFill>
          <a:blip r:embed="rId2"/>
          <a:srcRect/>
          <a:stretch>
            <a:fillRect/>
          </a:stretch>
        </p:blipFill>
        <p:spPr bwMode="auto">
          <a:xfrm>
            <a:off x="552450" y="844550"/>
            <a:ext cx="2054225" cy="1752600"/>
          </a:xfrm>
          <a:prstGeom prst="rect">
            <a:avLst/>
          </a:prstGeom>
          <a:noFill/>
          <a:ln w="9525">
            <a:noFill/>
            <a:miter lim="800000"/>
            <a:headEnd/>
            <a:tailEnd/>
          </a:ln>
        </p:spPr>
      </p:pic>
      <p:pic>
        <p:nvPicPr>
          <p:cNvPr id="84995" name="Picture 2" descr="4"/>
          <p:cNvPicPr>
            <a:picLocks noChangeAspect="1" noChangeArrowheads="1"/>
          </p:cNvPicPr>
          <p:nvPr/>
        </p:nvPicPr>
        <p:blipFill>
          <a:blip r:embed="rId3"/>
          <a:srcRect/>
          <a:stretch>
            <a:fillRect/>
          </a:stretch>
        </p:blipFill>
        <p:spPr bwMode="auto">
          <a:xfrm>
            <a:off x="4057650" y="6350"/>
            <a:ext cx="5448300" cy="6845300"/>
          </a:xfrm>
          <a:prstGeom prst="rect">
            <a:avLst/>
          </a:prstGeom>
          <a:noFill/>
          <a:ln w="28575">
            <a:noFill/>
            <a:miter lim="800000"/>
            <a:headEnd/>
            <a:tailEnd/>
          </a:ln>
        </p:spPr>
      </p:pic>
      <p:sp>
        <p:nvSpPr>
          <p:cNvPr id="84996" name="Text Box 4"/>
          <p:cNvSpPr txBox="1">
            <a:spLocks noChangeArrowheads="1"/>
          </p:cNvSpPr>
          <p:nvPr/>
        </p:nvSpPr>
        <p:spPr bwMode="auto">
          <a:xfrm>
            <a:off x="-8" y="2574925"/>
            <a:ext cx="3429000" cy="708025"/>
          </a:xfrm>
          <a:prstGeom prst="rect">
            <a:avLst/>
          </a:prstGeom>
          <a:noFill/>
          <a:ln w="254000">
            <a:noFill/>
            <a:miter lim="800000"/>
            <a:headEnd/>
            <a:tailEnd/>
          </a:ln>
        </p:spPr>
        <p:txBody>
          <a:bodyPr>
            <a:spAutoFit/>
          </a:bodyPr>
          <a:lstStyle/>
          <a:p>
            <a:pPr algn="ctr" rtl="1"/>
            <a:r>
              <a:rPr lang="ar-SA" sz="2000" b="1" dirty="0">
                <a:solidFill>
                  <a:srgbClr val="0070C0"/>
                </a:solidFill>
                <a:latin typeface="Times New Roman" pitchFamily="18" charset="0"/>
                <a:cs typeface="Simplified Arabic" pitchFamily="18" charset="-78"/>
              </a:rPr>
              <a:t>سبحنك اللهم وبحمدك أشهد أن لا إله إلا أنت، أستغفرك وأتوب إليك</a:t>
            </a:r>
            <a:endParaRPr lang="en-US" sz="2000" b="1" dirty="0">
              <a:solidFill>
                <a:srgbClr val="0070C0"/>
              </a:solidFill>
              <a:latin typeface="Times New Roman" pitchFamily="18" charset="0"/>
              <a:cs typeface="Simplified Arabic" pitchFamily="18" charset="-78"/>
            </a:endParaRPr>
          </a:p>
        </p:txBody>
      </p:sp>
      <p:sp>
        <p:nvSpPr>
          <p:cNvPr id="84998" name="Text Box 79"/>
          <p:cNvSpPr txBox="1">
            <a:spLocks noChangeArrowheads="1"/>
          </p:cNvSpPr>
          <p:nvPr/>
        </p:nvSpPr>
        <p:spPr bwMode="auto">
          <a:xfrm>
            <a:off x="152400" y="4251325"/>
            <a:ext cx="3752850" cy="646113"/>
          </a:xfrm>
          <a:prstGeom prst="rect">
            <a:avLst/>
          </a:prstGeom>
          <a:noFill/>
          <a:ln w="76200">
            <a:noFill/>
            <a:miter lim="800000"/>
            <a:headEnd/>
            <a:tailEnd/>
          </a:ln>
        </p:spPr>
        <p:txBody>
          <a:bodyPr>
            <a:spAutoFit/>
          </a:bodyPr>
          <a:lstStyle/>
          <a:p>
            <a:pPr algn="ctr" rtl="1"/>
            <a:r>
              <a:rPr lang="ar-KW" b="1">
                <a:solidFill>
                  <a:srgbClr val="0070C0"/>
                </a:solidFill>
                <a:latin typeface="Times New Roman" pitchFamily="18" charset="0"/>
                <a:cs typeface="Simplified Arabic" pitchFamily="18" charset="-78"/>
              </a:rPr>
              <a:t>د. هاني منصور المزيدي </a:t>
            </a:r>
          </a:p>
          <a:p>
            <a:pPr algn="ctr"/>
            <a:r>
              <a:rPr lang="ar-KW" b="1">
                <a:solidFill>
                  <a:srgbClr val="0070C0"/>
                </a:solidFill>
                <a:latin typeface="Times New Roman" pitchFamily="18" charset="0"/>
                <a:cs typeface="Simplified Arabic" pitchFamily="18" charset="-78"/>
              </a:rPr>
              <a:t>مع الأخ أمجد محبوب في أستراليا سنة 1981</a:t>
            </a:r>
            <a:endParaRPr lang="en-US" b="1">
              <a:solidFill>
                <a:srgbClr val="0070C0"/>
              </a:solidFill>
              <a:latin typeface="Times New Roman" pitchFamily="18" charset="0"/>
              <a:cs typeface="Simplified Arabic" pitchFamily="18" charset="-78"/>
            </a:endParaRPr>
          </a:p>
        </p:txBody>
      </p:sp>
      <p:sp>
        <p:nvSpPr>
          <p:cNvPr id="7" name="Rectangle 6"/>
          <p:cNvSpPr>
            <a:spLocks noChangeArrowheads="1"/>
          </p:cNvSpPr>
          <p:nvPr/>
        </p:nvSpPr>
        <p:spPr bwMode="auto">
          <a:xfrm>
            <a:off x="152400" y="5187950"/>
            <a:ext cx="3505200" cy="9239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a:defRPr/>
            </a:pPr>
            <a:r>
              <a:rPr lang="en-US" b="1" dirty="0">
                <a:solidFill>
                  <a:srgbClr val="0070C0"/>
                </a:solidFill>
                <a:latin typeface="Arial" pitchFamily="34" charset="0"/>
                <a:ea typeface="ＭＳ Ｐゴシック" pitchFamily="34" charset="-128"/>
                <a:cs typeface="+mj-cs"/>
              </a:rPr>
              <a:t>Dr. Hani </a:t>
            </a:r>
            <a:r>
              <a:rPr lang="en-US" b="1" dirty="0" err="1">
                <a:solidFill>
                  <a:srgbClr val="0070C0"/>
                </a:solidFill>
                <a:latin typeface="Arial" pitchFamily="34" charset="0"/>
                <a:ea typeface="ＭＳ Ｐゴシック" pitchFamily="34" charset="-128"/>
                <a:cs typeface="+mj-cs"/>
              </a:rPr>
              <a:t>Mansour</a:t>
            </a:r>
            <a:r>
              <a:rPr lang="en-US" b="1" dirty="0">
                <a:solidFill>
                  <a:srgbClr val="0070C0"/>
                </a:solidFill>
                <a:latin typeface="Arial" pitchFamily="34" charset="0"/>
                <a:ea typeface="ＭＳ Ｐゴシック" pitchFamily="34" charset="-128"/>
                <a:cs typeface="+mj-cs"/>
              </a:rPr>
              <a:t> Al-</a:t>
            </a:r>
            <a:r>
              <a:rPr lang="en-US" b="1" dirty="0" err="1">
                <a:solidFill>
                  <a:srgbClr val="0070C0"/>
                </a:solidFill>
                <a:latin typeface="Arial" pitchFamily="34" charset="0"/>
                <a:ea typeface="ＭＳ Ｐゴシック" pitchFamily="34" charset="-128"/>
                <a:cs typeface="+mj-cs"/>
              </a:rPr>
              <a:t>Mazeedi</a:t>
            </a:r>
            <a:endParaRPr lang="en-US" b="1" dirty="0">
              <a:solidFill>
                <a:srgbClr val="0070C0"/>
              </a:solidFill>
              <a:latin typeface="Arial" pitchFamily="34" charset="0"/>
              <a:ea typeface="ＭＳ Ｐゴシック" pitchFamily="34" charset="-128"/>
              <a:cs typeface="+mj-cs"/>
            </a:endParaRPr>
          </a:p>
          <a:p>
            <a:pPr algn="ctr">
              <a:defRPr/>
            </a:pPr>
            <a:r>
              <a:rPr lang="en-US" b="1" dirty="0">
                <a:solidFill>
                  <a:srgbClr val="0070C0"/>
                </a:solidFill>
                <a:latin typeface="Arial" pitchFamily="34" charset="0"/>
                <a:ea typeface="ＭＳ Ｐゴシック" pitchFamily="34" charset="-128"/>
                <a:cs typeface="+mj-cs"/>
              </a:rPr>
              <a:t>With brother </a:t>
            </a:r>
            <a:r>
              <a:rPr lang="en-US" b="1" dirty="0" err="1">
                <a:solidFill>
                  <a:srgbClr val="0070C0"/>
                </a:solidFill>
                <a:latin typeface="Arial" pitchFamily="34" charset="0"/>
                <a:ea typeface="ＭＳ Ｐゴシック" pitchFamily="34" charset="-128"/>
                <a:cs typeface="+mj-cs"/>
              </a:rPr>
              <a:t>Amjad</a:t>
            </a:r>
            <a:r>
              <a:rPr lang="en-US" b="1" dirty="0">
                <a:solidFill>
                  <a:srgbClr val="0070C0"/>
                </a:solidFill>
                <a:latin typeface="Arial" pitchFamily="34" charset="0"/>
                <a:ea typeface="ＭＳ Ｐゴシック" pitchFamily="34" charset="-128"/>
                <a:cs typeface="+mj-cs"/>
              </a:rPr>
              <a:t> </a:t>
            </a:r>
            <a:r>
              <a:rPr lang="en-US" b="1" dirty="0" err="1">
                <a:solidFill>
                  <a:srgbClr val="0070C0"/>
                </a:solidFill>
                <a:latin typeface="Arial" pitchFamily="34" charset="0"/>
                <a:ea typeface="ＭＳ Ｐゴシック" pitchFamily="34" charset="-128"/>
                <a:cs typeface="+mj-cs"/>
              </a:rPr>
              <a:t>Mahboob</a:t>
            </a:r>
            <a:r>
              <a:rPr lang="en-US" b="1" dirty="0">
                <a:solidFill>
                  <a:srgbClr val="0070C0"/>
                </a:solidFill>
                <a:latin typeface="Arial" pitchFamily="34" charset="0"/>
                <a:ea typeface="ＭＳ Ｐゴシック" pitchFamily="34" charset="-128"/>
                <a:cs typeface="+mj-cs"/>
              </a:rPr>
              <a:t> in Australia in 1981</a:t>
            </a:r>
          </a:p>
        </p:txBody>
      </p:sp>
      <p:sp>
        <p:nvSpPr>
          <p:cNvPr id="85000" name="Title 1"/>
          <p:cNvSpPr txBox="1">
            <a:spLocks/>
          </p:cNvSpPr>
          <p:nvPr/>
        </p:nvSpPr>
        <p:spPr bwMode="auto">
          <a:xfrm>
            <a:off x="-57150" y="82550"/>
            <a:ext cx="3810000" cy="762000"/>
          </a:xfrm>
          <a:prstGeom prst="rect">
            <a:avLst/>
          </a:prstGeom>
          <a:noFill/>
          <a:ln w="9525">
            <a:noFill/>
            <a:miter lim="800000"/>
            <a:headEnd/>
            <a:tailEnd/>
          </a:ln>
        </p:spPr>
        <p:txBody>
          <a:bodyPr/>
          <a:lstStyle/>
          <a:p>
            <a:pPr algn="ctr"/>
            <a:r>
              <a:rPr lang="ar-KW" sz="4400" b="1"/>
              <a:t>شكراً لاستماعكم</a:t>
            </a:r>
            <a:endParaRPr lang="en-US" sz="4400" b="1">
              <a:cs typeface="Arial" pitchFamily="34" charset="0"/>
            </a:endParaRPr>
          </a:p>
        </p:txBody>
      </p:sp>
      <p:sp>
        <p:nvSpPr>
          <p:cNvPr id="9" name="Rectangle 8"/>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lal Sciences Academy - Transparency.png"/>
          <p:cNvPicPr>
            <a:picLocks noChangeAspect="1"/>
          </p:cNvPicPr>
          <p:nvPr/>
        </p:nvPicPr>
        <p:blipFill>
          <a:blip r:embed="rId2" cstate="print"/>
          <a:stretch>
            <a:fillRect/>
          </a:stretch>
        </p:blipFill>
        <p:spPr>
          <a:xfrm>
            <a:off x="2122637" y="1164202"/>
            <a:ext cx="4752000" cy="1516890"/>
          </a:xfrm>
          <a:prstGeom prst="rect">
            <a:avLst/>
          </a:prstGeom>
        </p:spPr>
      </p:pic>
      <p:sp>
        <p:nvSpPr>
          <p:cNvPr id="8" name="TextBox 4"/>
          <p:cNvSpPr txBox="1"/>
          <p:nvPr/>
        </p:nvSpPr>
        <p:spPr>
          <a:xfrm>
            <a:off x="1622571" y="4220182"/>
            <a:ext cx="5898859"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dirty="0" smtClean="0"/>
              <a:t>www.HalalEA.com</a:t>
            </a:r>
          </a:p>
          <a:p>
            <a:pPr algn="ctr"/>
            <a:endParaRPr lang="en-IN" dirty="0" smtClean="0"/>
          </a:p>
          <a:p>
            <a:pPr algn="ctr"/>
            <a:r>
              <a:rPr lang="en-IN" dirty="0" smtClean="0"/>
              <a:t>Trademarks, icons, images belong to their respective owners.</a:t>
            </a:r>
            <a:endParaRPr lang="en-IN" dirty="0"/>
          </a:p>
        </p:txBody>
      </p:sp>
      <p:sp>
        <p:nvSpPr>
          <p:cNvPr id="9" name="TextBox 12"/>
          <p:cNvSpPr txBox="1"/>
          <p:nvPr/>
        </p:nvSpPr>
        <p:spPr>
          <a:xfrm>
            <a:off x="3408521" y="5432188"/>
            <a:ext cx="2156360"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100" dirty="0" smtClean="0"/>
              <a:t>© </a:t>
            </a:r>
            <a:r>
              <a:rPr lang="en-IN" sz="1100" dirty="0" err="1" smtClean="0"/>
              <a:t>Halal</a:t>
            </a:r>
            <a:r>
              <a:rPr lang="en-IN" sz="1100" dirty="0" smtClean="0"/>
              <a:t> Sciences Academy Limited</a:t>
            </a:r>
            <a:endParaRPr lang="en-IN" sz="11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04800" y="381000"/>
            <a:ext cx="8534400" cy="318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lnSpc>
                <a:spcPct val="200000"/>
              </a:lnSpc>
              <a:buFont typeface="Courier New" pitchFamily="49" charset="0"/>
              <a:buChar char="o"/>
              <a:defRPr/>
            </a:pPr>
            <a:r>
              <a:rPr lang="en-US" sz="2600" dirty="0" smtClean="0">
                <a:latin typeface="+mn-lt"/>
                <a:cs typeface="Simplified Arabic" pitchFamily="18" charset="-78"/>
              </a:rPr>
              <a:t>i.e. when each substance of the mixture passes through a human body by metabolism it will be dealt with as if it were not mixed and chemically </a:t>
            </a:r>
            <a:r>
              <a:rPr lang="en-US" sz="2600" b="1" dirty="0" smtClean="0">
                <a:solidFill>
                  <a:srgbClr val="00B050"/>
                </a:solidFill>
                <a:latin typeface="+mn-lt"/>
                <a:cs typeface="Simplified Arabic" pitchFamily="18" charset="-78"/>
              </a:rPr>
              <a:t>can be </a:t>
            </a:r>
            <a:r>
              <a:rPr lang="en-US" sz="2600" dirty="0" smtClean="0">
                <a:latin typeface="+mn-lt"/>
                <a:cs typeface="Simplified Arabic" pitchFamily="18" charset="-78"/>
              </a:rPr>
              <a:t>separated back to its original main ingredients again in </a:t>
            </a:r>
            <a:r>
              <a:rPr lang="en-US" sz="2600" dirty="0">
                <a:latin typeface="+mn-lt"/>
                <a:cs typeface="Simplified Arabic" pitchFamily="18" charset="-78"/>
              </a:rPr>
              <a:t>the lab </a:t>
            </a:r>
            <a:r>
              <a:rPr lang="en-US" sz="2600" dirty="0" smtClean="0">
                <a:latin typeface="+mn-lt"/>
                <a:cs typeface="Simplified Arabic" pitchFamily="18" charset="-78"/>
              </a:rPr>
              <a:t>.</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1143000"/>
          </a:xfrm>
          <a:prstGeom prst="rect">
            <a:avLst/>
          </a:prstGeom>
          <a:solidFill>
            <a:srgbClr val="00B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50000"/>
              </a:lnSpc>
              <a:defRPr/>
            </a:pPr>
            <a:r>
              <a:rPr lang="en-US" sz="2400" b="1" dirty="0">
                <a:solidFill>
                  <a:schemeClr val="bg1"/>
                </a:solidFill>
                <a:latin typeface="+mn-lt"/>
              </a:rPr>
              <a:t>The difference between Istihala, consumption, mixing and Istihala by extreme dilution</a:t>
            </a:r>
          </a:p>
        </p:txBody>
      </p:sp>
      <p:sp>
        <p:nvSpPr>
          <p:cNvPr id="3" name="Rectangle 2"/>
          <p:cNvSpPr>
            <a:spLocks noChangeArrowheads="1"/>
          </p:cNvSpPr>
          <p:nvPr/>
        </p:nvSpPr>
        <p:spPr bwMode="auto">
          <a:xfrm>
            <a:off x="304800" y="1343025"/>
            <a:ext cx="8534400" cy="158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200000"/>
              </a:lnSpc>
              <a:defRPr/>
            </a:pPr>
            <a:r>
              <a:rPr lang="en-US" sz="2600" dirty="0">
                <a:latin typeface="+mn-lt"/>
                <a:cs typeface="Simplified Arabic" pitchFamily="18" charset="-78"/>
              </a:rPr>
              <a:t>If we compare Istihala to its related terms to find out the similarities and differences, we can observe the following:</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28600" y="381000"/>
            <a:ext cx="8534400" cy="4094163"/>
          </a:xfrm>
          <a:prstGeom prst="rect">
            <a:avLst/>
          </a:prstGeom>
          <a:noFill/>
          <a:ln>
            <a:noFill/>
          </a:ln>
        </p:spPr>
        <p:txBody>
          <a:bodyPr>
            <a:spAutoFit/>
          </a:bodyPr>
          <a:lstStyle/>
          <a:p>
            <a:pPr marL="342900" indent="-342900" algn="justLow">
              <a:lnSpc>
                <a:spcPct val="200000"/>
              </a:lnSpc>
              <a:buFont typeface="Courier New" pitchFamily="49" charset="0"/>
              <a:buChar char="o"/>
              <a:defRPr/>
            </a:pPr>
            <a:r>
              <a:rPr lang="en-US" sz="2600" b="1" u="sng" dirty="0">
                <a:latin typeface="+mn-lt"/>
              </a:rPr>
              <a:t>Istihala</a:t>
            </a:r>
            <a:r>
              <a:rPr lang="en-US" sz="2600" dirty="0">
                <a:latin typeface="+mn-lt"/>
              </a:rPr>
              <a:t> is a </a:t>
            </a:r>
            <a:r>
              <a:rPr lang="en-US" sz="2600" u="sng" dirty="0">
                <a:latin typeface="+mn-lt"/>
              </a:rPr>
              <a:t>complete change</a:t>
            </a:r>
            <a:r>
              <a:rPr lang="en-US" sz="2600" b="1" baseline="30000" dirty="0">
                <a:solidFill>
                  <a:srgbClr val="FF0000"/>
                </a:solidFill>
                <a:latin typeface="+mn-lt"/>
              </a:rPr>
              <a:t>1</a:t>
            </a:r>
            <a:r>
              <a:rPr lang="en-US" sz="2600" dirty="0">
                <a:latin typeface="+mn-lt"/>
              </a:rPr>
              <a:t> of the core unclean Haram/Najis material and its </a:t>
            </a:r>
            <a:r>
              <a:rPr lang="en-US" sz="2600" u="sng" dirty="0">
                <a:latin typeface="+mn-lt"/>
              </a:rPr>
              <a:t>disappearance</a:t>
            </a:r>
            <a:r>
              <a:rPr lang="en-US" sz="2600" b="1" baseline="30000" dirty="0">
                <a:solidFill>
                  <a:srgbClr val="FF0000"/>
                </a:solidFill>
                <a:latin typeface="+mn-lt"/>
              </a:rPr>
              <a:t>2</a:t>
            </a:r>
            <a:r>
              <a:rPr lang="en-US" sz="2600" dirty="0">
                <a:latin typeface="+mn-lt"/>
              </a:rPr>
              <a:t>, resulting in the development of a new material, bearing a new name and new characteristics that are totally different from its original material. </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381000"/>
            <a:ext cx="8534400" cy="2492375"/>
          </a:xfrm>
          <a:prstGeom prst="rect">
            <a:avLst/>
          </a:prstGeom>
          <a:noFill/>
          <a:ln>
            <a:noFill/>
          </a:ln>
        </p:spPr>
        <p:txBody>
          <a:bodyPr>
            <a:spAutoFit/>
          </a:bodyPr>
          <a:lstStyle/>
          <a:p>
            <a:pPr marL="457200" indent="-457200" algn="justLow">
              <a:lnSpc>
                <a:spcPct val="200000"/>
              </a:lnSpc>
              <a:buFont typeface="Courier New" pitchFamily="49" charset="0"/>
              <a:buChar char="o"/>
              <a:defRPr/>
            </a:pPr>
            <a:r>
              <a:rPr lang="en-US" sz="2600" b="1" u="sng" dirty="0">
                <a:latin typeface="+mn-lt"/>
              </a:rPr>
              <a:t>Consumption</a:t>
            </a:r>
            <a:r>
              <a:rPr lang="en-US" sz="2600" dirty="0">
                <a:latin typeface="+mn-lt"/>
              </a:rPr>
              <a:t> is the acquisition </a:t>
            </a:r>
            <a:r>
              <a:rPr lang="ar-KW" sz="2600" b="1" dirty="0">
                <a:latin typeface="+mn-lt"/>
              </a:rPr>
              <a:t>إستصحاب</a:t>
            </a:r>
            <a:r>
              <a:rPr lang="ar-KW" sz="2600" dirty="0">
                <a:latin typeface="+mn-lt"/>
              </a:rPr>
              <a:t> </a:t>
            </a:r>
            <a:r>
              <a:rPr lang="en-US" sz="2600" dirty="0">
                <a:latin typeface="+mn-lt"/>
              </a:rPr>
              <a:t> of the former very minute amount of the core unclean Haram/Najis material in the large amount of pure material.</a:t>
            </a:r>
          </a:p>
        </p:txBody>
      </p:sp>
      <p:sp>
        <p:nvSpPr>
          <p:cNvPr id="5" name="Rectangle 4"/>
          <p:cNvSpPr>
            <a:spLocks noChangeArrowheads="1"/>
          </p:cNvSpPr>
          <p:nvPr/>
        </p:nvSpPr>
        <p:spPr bwMode="auto">
          <a:xfrm>
            <a:off x="228600" y="2971800"/>
            <a:ext cx="8534400" cy="329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lgn="just">
              <a:lnSpc>
                <a:spcPct val="200000"/>
              </a:lnSpc>
              <a:buFont typeface="Courier New" pitchFamily="49" charset="0"/>
              <a:buChar char="o"/>
              <a:defRPr/>
            </a:pPr>
            <a:r>
              <a:rPr lang="en-US" sz="2600" dirty="0">
                <a:latin typeface="+mn-lt"/>
              </a:rPr>
              <a:t>Istihala leads to the change and conversion of the core unclean or forbidden material; while in consumption what is actually happened is the disappearance of the original material with no real change.</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381000"/>
            <a:ext cx="8534400" cy="78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lgn="just">
              <a:lnSpc>
                <a:spcPct val="200000"/>
              </a:lnSpc>
              <a:buFont typeface="Courier New" pitchFamily="49" charset="0"/>
              <a:buChar char="o"/>
              <a:defRPr/>
            </a:pPr>
            <a:r>
              <a:rPr lang="en-US" sz="2600" b="1" dirty="0">
                <a:solidFill>
                  <a:srgbClr val="FF0000"/>
                </a:solidFill>
                <a:latin typeface="+mn-lt"/>
              </a:rPr>
              <a:t>Istihala then is different from consumption. </a:t>
            </a:r>
          </a:p>
        </p:txBody>
      </p:sp>
      <p:sp>
        <p:nvSpPr>
          <p:cNvPr id="6" name="Rectangle 5"/>
          <p:cNvSpPr>
            <a:spLocks noChangeArrowheads="1"/>
          </p:cNvSpPr>
          <p:nvPr/>
        </p:nvSpPr>
        <p:spPr bwMode="auto">
          <a:xfrm>
            <a:off x="285750" y="452438"/>
            <a:ext cx="8534400" cy="404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lgn="just">
              <a:lnSpc>
                <a:spcPct val="200000"/>
              </a:lnSpc>
              <a:buFont typeface="Courier New" pitchFamily="49" charset="0"/>
              <a:buChar char="o"/>
              <a:defRPr/>
            </a:pPr>
            <a:r>
              <a:rPr lang="en-US" sz="2600" b="1" dirty="0">
                <a:latin typeface="+mn-lt"/>
              </a:rPr>
              <a:t>So, </a:t>
            </a:r>
            <a:r>
              <a:rPr lang="en-US" sz="5400" b="1" dirty="0">
                <a:solidFill>
                  <a:srgbClr val="FF0000"/>
                </a:solidFill>
                <a:latin typeface="+mn-lt"/>
              </a:rPr>
              <a:t>is</a:t>
            </a:r>
            <a:r>
              <a:rPr lang="en-US" sz="2800" b="1" dirty="0">
                <a:solidFill>
                  <a:srgbClr val="FF0000"/>
                </a:solidFill>
                <a:latin typeface="+mn-lt"/>
              </a:rPr>
              <a:t> </a:t>
            </a:r>
            <a:r>
              <a:rPr lang="en-US" sz="2600" b="1" dirty="0">
                <a:latin typeface="+mn-lt"/>
              </a:rPr>
              <a:t>it </a:t>
            </a:r>
            <a:r>
              <a:rPr lang="en-US" sz="2600" dirty="0">
                <a:latin typeface="+mn-lt"/>
              </a:rPr>
              <a:t>permissible then to apply the Islamic provision rules of Istihala on consumption?</a:t>
            </a:r>
          </a:p>
          <a:p>
            <a:pPr marL="457200" indent="-457200" algn="just">
              <a:lnSpc>
                <a:spcPct val="200000"/>
              </a:lnSpc>
              <a:buFont typeface="Courier New" pitchFamily="49" charset="0"/>
              <a:buChar char="o"/>
              <a:defRPr/>
            </a:pPr>
            <a:r>
              <a:rPr lang="en-US" sz="2600" dirty="0">
                <a:latin typeface="+mn-lt"/>
              </a:rPr>
              <a:t>It is known that the </a:t>
            </a:r>
            <a:r>
              <a:rPr lang="en-US" sz="2600" u="sng" dirty="0">
                <a:latin typeface="+mn-lt"/>
              </a:rPr>
              <a:t>difference in description</a:t>
            </a:r>
            <a:r>
              <a:rPr lang="en-US" sz="2600" dirty="0">
                <a:latin typeface="+mn-lt"/>
              </a:rPr>
              <a:t> is followed by a </a:t>
            </a:r>
            <a:r>
              <a:rPr lang="en-US" sz="2600" u="sng" dirty="0">
                <a:latin typeface="+mn-lt"/>
              </a:rPr>
              <a:t>difference in Islamic provision</a:t>
            </a:r>
            <a:r>
              <a:rPr lang="en-US" sz="2600" dirty="0">
                <a:latin typeface="+mn-lt"/>
              </a:rPr>
              <a:t>.</a:t>
            </a:r>
            <a:endParaRPr lang="en-US" sz="2600" b="1" dirty="0">
              <a:latin typeface="+mn-lt"/>
              <a:cs typeface="Simplified Arabic" pitchFamily="18" charset="-78"/>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4422"/>
            <a:ext cx="7772400" cy="3204000"/>
          </a:xfrm>
        </p:spPr>
        <p:txBody>
          <a:bodyPr>
            <a:normAutofit fontScale="90000"/>
          </a:bodyPr>
          <a:lstStyle/>
          <a:p>
            <a:pPr>
              <a:lnSpc>
                <a:spcPct val="150000"/>
              </a:lnSpc>
              <a:defRPr/>
            </a:pPr>
            <a:r>
              <a:rPr lang="en-IN" sz="1800" dirty="0" smtClean="0"/>
              <a:t>" </a:t>
            </a:r>
            <a:r>
              <a:rPr lang="en-IN" sz="1800" i="1" dirty="0" smtClean="0"/>
              <a:t>In The Name of Allah</a:t>
            </a:r>
            <a:r>
              <a:rPr lang="en-IN" sz="1800" dirty="0" smtClean="0"/>
              <a:t>, The Most Beneficent, The Most Merciful"</a:t>
            </a:r>
            <a:r>
              <a:rPr lang="en-IN" dirty="0" smtClean="0"/>
              <a:t> </a:t>
            </a:r>
            <a:br>
              <a:rPr lang="en-IN" dirty="0" smtClean="0"/>
            </a:br>
            <a:r>
              <a:rPr lang="en-US" dirty="0" smtClean="0">
                <a:latin typeface="Century Gothic" pitchFamily="34" charset="0"/>
                <a:cs typeface="Times New Roman" pitchFamily="18" charset="0"/>
              </a:rPr>
              <a:t>Istihala In the light of </a:t>
            </a:r>
            <a:br>
              <a:rPr lang="en-US" dirty="0" smtClean="0">
                <a:latin typeface="Century Gothic" pitchFamily="34" charset="0"/>
                <a:cs typeface="Times New Roman" pitchFamily="18" charset="0"/>
              </a:rPr>
            </a:br>
            <a:r>
              <a:rPr lang="en-US" dirty="0" smtClean="0">
                <a:latin typeface="Century Gothic" pitchFamily="34" charset="0"/>
                <a:cs typeface="Times New Roman" pitchFamily="18" charset="0"/>
              </a:rPr>
              <a:t>Islamic Fiqh </a:t>
            </a:r>
            <a:r>
              <a:rPr lang="ar-KW" dirty="0" smtClean="0">
                <a:latin typeface="Century Gothic" pitchFamily="34" charset="0"/>
                <a:cs typeface="Times New Roman" pitchFamily="18" charset="0"/>
              </a:rPr>
              <a:t/>
            </a:r>
            <a:br>
              <a:rPr lang="ar-KW" dirty="0" smtClean="0">
                <a:latin typeface="Century Gothic" pitchFamily="34" charset="0"/>
                <a:cs typeface="Times New Roman" pitchFamily="18" charset="0"/>
              </a:rPr>
            </a:br>
            <a:r>
              <a:rPr lang="en-US" sz="3100" dirty="0" smtClean="0">
                <a:latin typeface="Century Gothic" pitchFamily="34" charset="0"/>
                <a:cs typeface="Arial" pitchFamily="34" charset="0"/>
              </a:rPr>
              <a:t>How Important is real Halal to You?</a:t>
            </a:r>
            <a:r>
              <a:rPr lang="ar-KW" dirty="0" smtClean="0">
                <a:latin typeface="Century Gothic" pitchFamily="34" charset="0"/>
              </a:rPr>
              <a:t/>
            </a:r>
            <a:br>
              <a:rPr lang="ar-KW" dirty="0" smtClean="0">
                <a:latin typeface="Century Gothic" pitchFamily="34" charset="0"/>
              </a:rPr>
            </a:br>
            <a:r>
              <a:rPr lang="en-IN" dirty="0" smtClean="0">
                <a:latin typeface="Century Gothic" pitchFamily="34" charset="0"/>
              </a:rPr>
              <a:t/>
            </a:r>
            <a:br>
              <a:rPr lang="en-IN" dirty="0" smtClean="0">
                <a:latin typeface="Century Gothic" pitchFamily="34" charset="0"/>
              </a:rPr>
            </a:br>
            <a:r>
              <a:rPr lang="en-IN" sz="2700" dirty="0" smtClean="0">
                <a:latin typeface="Century Gothic" pitchFamily="34" charset="0"/>
              </a:rPr>
              <a:t>By: Dr. Hani M. Al-Mazeedi</a:t>
            </a:r>
            <a:endParaRPr lang="en-IN" dirty="0">
              <a:latin typeface="Century Gothic" pitchFamily="34"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6"/>
          <p:cNvSpPr>
            <a:spLocks noChangeArrowheads="1"/>
          </p:cNvSpPr>
          <p:nvPr/>
        </p:nvSpPr>
        <p:spPr bwMode="auto">
          <a:xfrm>
            <a:off x="0" y="5943600"/>
            <a:ext cx="9147175" cy="307975"/>
          </a:xfrm>
          <a:prstGeom prst="rect">
            <a:avLst/>
          </a:prstGeom>
          <a:solidFill>
            <a:srgbClr val="0070C0"/>
          </a:solidFill>
          <a:ln w="9525">
            <a:noFill/>
            <a:miter lim="800000"/>
            <a:headEnd/>
            <a:tailEnd/>
          </a:ln>
        </p:spPr>
        <p:txBody>
          <a:bodyPr>
            <a:spAutoFit/>
          </a:bodyPr>
          <a:lstStyle/>
          <a:p>
            <a:pPr algn="ctr"/>
            <a:r>
              <a:rPr lang="en-US" sz="1400" b="1" dirty="0">
                <a:solidFill>
                  <a:schemeClr val="bg1"/>
                </a:solidFill>
                <a:latin typeface="Times New Roman" pitchFamily="18" charset="0"/>
                <a:cs typeface="Times New Roman" pitchFamily="18" charset="0"/>
              </a:rPr>
              <a:t> Reviewed by Ms. Aida Kader Ghanem, General secretary of AzkaHalal, and international lecturer on Halal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381000"/>
            <a:ext cx="8382000" cy="158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lgn="just">
              <a:lnSpc>
                <a:spcPct val="200000"/>
              </a:lnSpc>
              <a:buFont typeface="Courier New" pitchFamily="49" charset="0"/>
              <a:buChar char="o"/>
              <a:defRPr/>
            </a:pPr>
            <a:r>
              <a:rPr lang="en-US" sz="2600" dirty="0">
                <a:latin typeface="+mn-lt"/>
              </a:rPr>
              <a:t>The mere mixing of substances is not necessary result in Istihala!</a:t>
            </a:r>
          </a:p>
        </p:txBody>
      </p:sp>
      <p:sp>
        <p:nvSpPr>
          <p:cNvPr id="5" name="Rectangle 4"/>
          <p:cNvSpPr>
            <a:spLocks noChangeArrowheads="1"/>
          </p:cNvSpPr>
          <p:nvPr/>
        </p:nvSpPr>
        <p:spPr bwMode="auto">
          <a:xfrm>
            <a:off x="304800" y="2152650"/>
            <a:ext cx="8382000" cy="318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lgn="just">
              <a:lnSpc>
                <a:spcPct val="200000"/>
              </a:lnSpc>
              <a:buFont typeface="Courier New" pitchFamily="49" charset="0"/>
              <a:buChar char="o"/>
              <a:defRPr/>
            </a:pPr>
            <a:r>
              <a:rPr lang="en-US" sz="2600" dirty="0">
                <a:latin typeface="+mn-lt"/>
              </a:rPr>
              <a:t>This imply that the mere mixing of impure or forbidden substance by another permissive one will not transfer the </a:t>
            </a:r>
            <a:r>
              <a:rPr lang="en-US" sz="2600" u="sng" dirty="0">
                <a:latin typeface="+mn-lt"/>
              </a:rPr>
              <a:t>state of Haram</a:t>
            </a:r>
            <a:r>
              <a:rPr lang="en-US" sz="2600" dirty="0">
                <a:latin typeface="+mn-lt"/>
              </a:rPr>
              <a:t> to a </a:t>
            </a:r>
            <a:r>
              <a:rPr lang="en-US" sz="2600" u="sng" dirty="0">
                <a:latin typeface="+mn-lt"/>
              </a:rPr>
              <a:t>state of Halal</a:t>
            </a:r>
            <a:r>
              <a:rPr lang="en-US" sz="2600" dirty="0">
                <a:latin typeface="+mn-lt"/>
              </a:rPr>
              <a:t>, because the state of Haram in the end product is still in force. </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228600"/>
            <a:ext cx="8382000" cy="318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lgn="just">
              <a:lnSpc>
                <a:spcPct val="200000"/>
              </a:lnSpc>
              <a:buFont typeface="Courier New" pitchFamily="49" charset="0"/>
              <a:buChar char="o"/>
              <a:defRPr/>
            </a:pPr>
            <a:r>
              <a:rPr lang="en-US" sz="2600" b="1" u="sng" dirty="0">
                <a:latin typeface="+mn-lt"/>
              </a:rPr>
              <a:t>Istihala by extreme dilution</a:t>
            </a:r>
            <a:r>
              <a:rPr lang="en-US" sz="2600" dirty="0">
                <a:latin typeface="+mn-lt"/>
              </a:rPr>
              <a:t>, the core impure unclean material does not change, and does not vanish, but it will only disappear </a:t>
            </a:r>
            <a:r>
              <a:rPr lang="en-US" sz="2600" dirty="0">
                <a:latin typeface="+mn-lt"/>
                <a:cs typeface="Simplified Arabic" pitchFamily="18" charset="-78"/>
              </a:rPr>
              <a:t>and chemically </a:t>
            </a:r>
            <a:r>
              <a:rPr lang="en-US" sz="2600" b="1" dirty="0">
                <a:solidFill>
                  <a:srgbClr val="00B050"/>
                </a:solidFill>
                <a:latin typeface="+mn-lt"/>
                <a:cs typeface="Simplified Arabic" pitchFamily="18" charset="-78"/>
              </a:rPr>
              <a:t>can be </a:t>
            </a:r>
            <a:r>
              <a:rPr lang="en-US" sz="2600" dirty="0">
                <a:latin typeface="+mn-lt"/>
                <a:cs typeface="Simplified Arabic" pitchFamily="18" charset="-78"/>
              </a:rPr>
              <a:t>separated again back to its original main material.</a:t>
            </a:r>
            <a:endParaRPr lang="en-US" sz="2600" dirty="0">
              <a:latin typeface="+mn-lt"/>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228600"/>
            <a:ext cx="8382000" cy="306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lgn="just">
              <a:lnSpc>
                <a:spcPct val="200000"/>
              </a:lnSpc>
              <a:buFont typeface="Courier New" pitchFamily="49" charset="0"/>
              <a:buChar char="o"/>
              <a:defRPr/>
            </a:pPr>
            <a:r>
              <a:rPr lang="en-US" sz="2500" dirty="0">
                <a:latin typeface="+mn-lt"/>
              </a:rPr>
              <a:t>When we apply the terminologies of Istihala to what really happens in food, pharmaceuticals, or cosmetics industries one will find that many manufacturing processes are </a:t>
            </a:r>
            <a:r>
              <a:rPr lang="en-US" sz="2500" b="1" u="sng" dirty="0">
                <a:latin typeface="+mn-lt"/>
              </a:rPr>
              <a:t>just a mixture of materials</a:t>
            </a:r>
            <a:r>
              <a:rPr lang="en-US" sz="2500" b="1" dirty="0">
                <a:latin typeface="+mn-lt"/>
              </a:rPr>
              <a:t> </a:t>
            </a:r>
            <a:r>
              <a:rPr lang="en-US" sz="2500" dirty="0">
                <a:latin typeface="+mn-lt"/>
              </a:rPr>
              <a:t>and </a:t>
            </a:r>
            <a:r>
              <a:rPr lang="en-US" sz="2500" b="1" u="sng" dirty="0">
                <a:latin typeface="+mn-lt"/>
              </a:rPr>
              <a:t>not Istihala</a:t>
            </a:r>
            <a:r>
              <a:rPr lang="en-US" sz="2500" dirty="0">
                <a:latin typeface="+mn-lt"/>
              </a:rPr>
              <a:t>. </a:t>
            </a:r>
          </a:p>
        </p:txBody>
      </p:sp>
      <p:sp>
        <p:nvSpPr>
          <p:cNvPr id="5" name="Rectangle 4"/>
          <p:cNvSpPr>
            <a:spLocks noChangeArrowheads="1"/>
          </p:cNvSpPr>
          <p:nvPr/>
        </p:nvSpPr>
        <p:spPr bwMode="auto">
          <a:xfrm>
            <a:off x="304800" y="3517900"/>
            <a:ext cx="8534400" cy="329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lgn="just">
              <a:lnSpc>
                <a:spcPct val="200000"/>
              </a:lnSpc>
              <a:buFont typeface="Courier New" pitchFamily="49" charset="0"/>
              <a:buChar char="o"/>
              <a:defRPr/>
            </a:pPr>
            <a:r>
              <a:rPr lang="en-US" sz="2600" dirty="0">
                <a:latin typeface="+mn-lt"/>
              </a:rPr>
              <a:t>How can we then give these processes the rule of Istihala or consumption? </a:t>
            </a:r>
          </a:p>
          <a:p>
            <a:pPr marL="457200" indent="-457200" algn="just">
              <a:lnSpc>
                <a:spcPct val="200000"/>
              </a:lnSpc>
              <a:buFont typeface="Courier New" pitchFamily="49" charset="0"/>
              <a:buChar char="o"/>
              <a:defRPr/>
            </a:pPr>
            <a:r>
              <a:rPr lang="en-US" sz="2600" dirty="0">
                <a:latin typeface="+mn-lt"/>
              </a:rPr>
              <a:t>And how can we give the rule of Halal while the end product still in the circle of Haram?!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381000" y="968375"/>
            <a:ext cx="8153400" cy="2492375"/>
          </a:xfrm>
          <a:prstGeom prst="rect">
            <a:avLst/>
          </a:prstGeom>
          <a:noFill/>
          <a:ln w="9525">
            <a:noFill/>
            <a:miter lim="800000"/>
            <a:headEnd/>
            <a:tailEnd/>
          </a:ln>
        </p:spPr>
        <p:txBody>
          <a:bodyPr>
            <a:spAutoFit/>
          </a:bodyPr>
          <a:lstStyle/>
          <a:p>
            <a:pPr algn="just">
              <a:lnSpc>
                <a:spcPct val="150000"/>
              </a:lnSpc>
              <a:defRPr/>
            </a:pPr>
            <a:r>
              <a:rPr lang="en-US" sz="2600" dirty="0">
                <a:latin typeface="+mn-lt"/>
              </a:rPr>
              <a:t>Based on the definition of Istihala, its related terminologies, and what Muslim scholars have said about the concept of Istihala, one can conclude that there are </a:t>
            </a:r>
            <a:r>
              <a:rPr lang="en-US" sz="2600" b="1" u="sng" dirty="0">
                <a:latin typeface="+mn-lt"/>
              </a:rPr>
              <a:t>four</a:t>
            </a:r>
            <a:r>
              <a:rPr lang="en-US" sz="2600" dirty="0">
                <a:latin typeface="+mn-lt"/>
              </a:rPr>
              <a:t> major situations of Istihala:</a:t>
            </a:r>
          </a:p>
        </p:txBody>
      </p:sp>
      <p:sp>
        <p:nvSpPr>
          <p:cNvPr id="4" name="Rectangle 1"/>
          <p:cNvSpPr>
            <a:spLocks noChangeArrowheads="1"/>
          </p:cNvSpPr>
          <p:nvPr/>
        </p:nvSpPr>
        <p:spPr bwMode="auto">
          <a:xfrm>
            <a:off x="304800" y="3522663"/>
            <a:ext cx="8153400" cy="3092450"/>
          </a:xfrm>
          <a:prstGeom prst="rect">
            <a:avLst/>
          </a:prstGeom>
          <a:noFill/>
          <a:ln w="9525">
            <a:noFill/>
            <a:miter lim="800000"/>
            <a:headEnd/>
            <a:tailEnd/>
          </a:ln>
        </p:spPr>
        <p:txBody>
          <a:bodyPr>
            <a:spAutoFit/>
          </a:bodyPr>
          <a:lstStyle/>
          <a:p>
            <a:pPr algn="just">
              <a:lnSpc>
                <a:spcPct val="150000"/>
              </a:lnSpc>
              <a:defRPr/>
            </a:pPr>
            <a:r>
              <a:rPr lang="en-US" sz="2600" b="1" dirty="0">
                <a:solidFill>
                  <a:srgbClr val="00B050"/>
                </a:solidFill>
                <a:latin typeface="+mn-lt"/>
              </a:rPr>
              <a:t>1. Istihala involving total changes in the physiochemical properties of the material and its contents.</a:t>
            </a:r>
          </a:p>
          <a:p>
            <a:pPr algn="just">
              <a:lnSpc>
                <a:spcPct val="150000"/>
              </a:lnSpc>
              <a:defRPr/>
            </a:pPr>
            <a:r>
              <a:rPr lang="en-US" sz="2600" dirty="0">
                <a:latin typeface="+mn-lt"/>
              </a:rPr>
              <a:t>For example carrion </a:t>
            </a:r>
            <a:r>
              <a:rPr lang="ar-KW" sz="2600" b="1" dirty="0">
                <a:latin typeface="+mn-lt"/>
              </a:rPr>
              <a:t>جثة ميتة</a:t>
            </a:r>
            <a:r>
              <a:rPr lang="en-US" sz="2600" b="1" dirty="0">
                <a:latin typeface="+mn-lt"/>
              </a:rPr>
              <a:t> </a:t>
            </a:r>
            <a:r>
              <a:rPr lang="en-US" sz="2600" dirty="0">
                <a:latin typeface="+mn-lt"/>
              </a:rPr>
              <a:t>becomes salt crystal when immerse in sea of salts and animal feces becomes ash after being furnace.</a:t>
            </a:r>
          </a:p>
        </p:txBody>
      </p:sp>
      <p:sp>
        <p:nvSpPr>
          <p:cNvPr id="23556" name="Rectangle 8"/>
          <p:cNvSpPr>
            <a:spLocks noChangeArrowheads="1"/>
          </p:cNvSpPr>
          <p:nvPr/>
        </p:nvSpPr>
        <p:spPr bwMode="auto">
          <a:xfrm>
            <a:off x="228600" y="228600"/>
            <a:ext cx="8534400" cy="492125"/>
          </a:xfrm>
          <a:prstGeom prst="rect">
            <a:avLst/>
          </a:prstGeom>
          <a:solidFill>
            <a:srgbClr val="00B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defRPr/>
            </a:pPr>
            <a:r>
              <a:rPr lang="en-US" sz="2600" b="1" dirty="0">
                <a:solidFill>
                  <a:schemeClr val="bg1"/>
                </a:solidFill>
                <a:latin typeface="+mn-lt"/>
                <a:cs typeface="Calibri" pitchFamily="34" charset="0"/>
              </a:rPr>
              <a:t>Groups of Istihala</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3352800"/>
            <a:ext cx="8382000" cy="3292475"/>
          </a:xfrm>
          <a:prstGeom prst="rect">
            <a:avLst/>
          </a:prstGeom>
          <a:noFill/>
          <a:ln w="9525">
            <a:noFill/>
            <a:miter lim="800000"/>
            <a:headEnd/>
            <a:tailEnd/>
          </a:ln>
        </p:spPr>
        <p:txBody>
          <a:bodyPr>
            <a:spAutoFit/>
          </a:bodyPr>
          <a:lstStyle/>
          <a:p>
            <a:pPr algn="just">
              <a:lnSpc>
                <a:spcPct val="200000"/>
              </a:lnSpc>
              <a:defRPr/>
            </a:pPr>
            <a:r>
              <a:rPr lang="en-US" sz="2600" b="1" dirty="0">
                <a:solidFill>
                  <a:srgbClr val="00B050"/>
                </a:solidFill>
                <a:latin typeface="+mn-lt"/>
              </a:rPr>
              <a:t>3. Istihala involves changes of content only.</a:t>
            </a:r>
          </a:p>
          <a:p>
            <a:pPr algn="just">
              <a:lnSpc>
                <a:spcPct val="200000"/>
              </a:lnSpc>
              <a:defRPr/>
            </a:pPr>
            <a:r>
              <a:rPr lang="en-US" sz="2600" dirty="0">
                <a:latin typeface="+mn-lt"/>
              </a:rPr>
              <a:t>For example conversion of alcohol resulted from fermentation of Halal </a:t>
            </a:r>
            <a:r>
              <a:rPr lang="en-US" sz="2600" u="sng" dirty="0">
                <a:latin typeface="+mn-lt"/>
              </a:rPr>
              <a:t>sugar containing agents</a:t>
            </a:r>
            <a:r>
              <a:rPr lang="en-US" sz="2600" dirty="0">
                <a:latin typeface="+mn-lt"/>
              </a:rPr>
              <a:t> to vinegar making acetic acid (vinegar).</a:t>
            </a:r>
          </a:p>
        </p:txBody>
      </p:sp>
      <p:sp>
        <p:nvSpPr>
          <p:cNvPr id="5" name="Rectangle 1"/>
          <p:cNvSpPr>
            <a:spLocks noChangeArrowheads="1"/>
          </p:cNvSpPr>
          <p:nvPr/>
        </p:nvSpPr>
        <p:spPr bwMode="auto">
          <a:xfrm>
            <a:off x="457200" y="152400"/>
            <a:ext cx="8153400" cy="3292475"/>
          </a:xfrm>
          <a:prstGeom prst="rect">
            <a:avLst/>
          </a:prstGeom>
          <a:noFill/>
          <a:ln w="9525">
            <a:noFill/>
            <a:miter lim="800000"/>
            <a:headEnd/>
            <a:tailEnd/>
          </a:ln>
        </p:spPr>
        <p:txBody>
          <a:bodyPr>
            <a:spAutoFit/>
          </a:bodyPr>
          <a:lstStyle/>
          <a:p>
            <a:pPr algn="just">
              <a:lnSpc>
                <a:spcPct val="200000"/>
              </a:lnSpc>
              <a:defRPr/>
            </a:pPr>
            <a:r>
              <a:rPr lang="en-US" sz="2600" b="1" dirty="0">
                <a:solidFill>
                  <a:srgbClr val="00B050"/>
                </a:solidFill>
                <a:latin typeface="+mn-lt"/>
              </a:rPr>
              <a:t>2. Istihala involving exterior changes.</a:t>
            </a:r>
          </a:p>
          <a:p>
            <a:pPr algn="just">
              <a:lnSpc>
                <a:spcPct val="200000"/>
              </a:lnSpc>
              <a:defRPr/>
            </a:pPr>
            <a:r>
              <a:rPr lang="en-US" sz="2600" dirty="0">
                <a:latin typeface="+mn-lt"/>
              </a:rPr>
              <a:t>For example the leather (hides) of permissible eaten meat dead animal’s is converted to pure/Halal through tanning</a:t>
            </a:r>
            <a:r>
              <a:rPr lang="ar-KW" sz="2600" b="1" dirty="0">
                <a:latin typeface="+mn-lt"/>
              </a:rPr>
              <a:t>دباغ</a:t>
            </a:r>
            <a:r>
              <a:rPr lang="ar-KW" sz="2600" dirty="0">
                <a:latin typeface="+mn-lt"/>
              </a:rPr>
              <a:t> </a:t>
            </a:r>
            <a:r>
              <a:rPr lang="en-US" sz="2600" dirty="0">
                <a:latin typeface="+mn-lt"/>
              </a:rPr>
              <a:t> process. </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38150" y="628650"/>
            <a:ext cx="8153400" cy="4894263"/>
          </a:xfrm>
          <a:prstGeom prst="rect">
            <a:avLst/>
          </a:prstGeom>
          <a:noFill/>
          <a:ln w="9525">
            <a:noFill/>
            <a:miter lim="800000"/>
            <a:headEnd/>
            <a:tailEnd/>
          </a:ln>
        </p:spPr>
        <p:txBody>
          <a:bodyPr>
            <a:spAutoFit/>
          </a:bodyPr>
          <a:lstStyle/>
          <a:p>
            <a:pPr algn="just">
              <a:lnSpc>
                <a:spcPct val="200000"/>
              </a:lnSpc>
              <a:defRPr/>
            </a:pPr>
            <a:r>
              <a:rPr lang="en-US" sz="2600" b="1" dirty="0">
                <a:solidFill>
                  <a:srgbClr val="00B050"/>
                </a:solidFill>
                <a:latin typeface="+mn-lt"/>
              </a:rPr>
              <a:t>4. Istihala involves extreme dilution of Haram/Najis material (this according to some Muslim scholars in our modern world).</a:t>
            </a:r>
          </a:p>
          <a:p>
            <a:pPr algn="just">
              <a:lnSpc>
                <a:spcPct val="200000"/>
              </a:lnSpc>
              <a:defRPr/>
            </a:pPr>
            <a:r>
              <a:rPr lang="en-US" sz="2600" dirty="0">
                <a:latin typeface="+mn-lt"/>
                <a:cs typeface="Calibri" pitchFamily="34" charset="0"/>
              </a:rPr>
              <a:t>For example very minute neglected amount of Haram/Najis materials such as food additives, rennet, alcohol present in the finished product.</a:t>
            </a:r>
            <a:endParaRPr lang="en-GB" sz="2600" dirty="0">
              <a:latin typeface="+mn-lt"/>
              <a:cs typeface="Calibri" pitchFamily="34" charset="0"/>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304800"/>
            <a:ext cx="8458200" cy="523875"/>
          </a:xfrm>
          <a:prstGeom prst="rect">
            <a:avLst/>
          </a:prstGeom>
          <a:solidFill>
            <a:srgbClr val="00B050"/>
          </a:solidFill>
        </p:spPr>
        <p:txBody>
          <a:bodyPr>
            <a:spAutoFit/>
          </a:bodyPr>
          <a:lstStyle/>
          <a:p>
            <a:pPr>
              <a:defRPr/>
            </a:pPr>
            <a:r>
              <a:rPr lang="en-US" sz="2800" dirty="0">
                <a:solidFill>
                  <a:schemeClr val="bg1"/>
                </a:solidFill>
                <a:latin typeface="+mn-lt"/>
              </a:rPr>
              <a:t>Groups of Muslim opinions on Istihala</a:t>
            </a:r>
            <a:endParaRPr lang="ar-KW" sz="2800" dirty="0">
              <a:solidFill>
                <a:schemeClr val="bg1"/>
              </a:solidFill>
              <a:latin typeface="+mn-lt"/>
            </a:endParaRPr>
          </a:p>
        </p:txBody>
      </p:sp>
      <p:grpSp>
        <p:nvGrpSpPr>
          <p:cNvPr id="2" name="Group 11"/>
          <p:cNvGrpSpPr>
            <a:grpSpLocks/>
          </p:cNvGrpSpPr>
          <p:nvPr/>
        </p:nvGrpSpPr>
        <p:grpSpPr bwMode="auto">
          <a:xfrm>
            <a:off x="304800" y="1066800"/>
            <a:ext cx="8458200" cy="4267200"/>
            <a:chOff x="304800" y="1066800"/>
            <a:chExt cx="8458200" cy="4266845"/>
          </a:xfrm>
        </p:grpSpPr>
        <p:sp>
          <p:nvSpPr>
            <p:cNvPr id="11" name="Rectangle 10"/>
            <p:cNvSpPr>
              <a:spLocks noChangeArrowheads="1"/>
            </p:cNvSpPr>
            <p:nvPr/>
          </p:nvSpPr>
          <p:spPr bwMode="auto">
            <a:xfrm>
              <a:off x="304800" y="1066800"/>
              <a:ext cx="8153400" cy="492084"/>
            </a:xfrm>
            <a:prstGeom prst="rect">
              <a:avLst/>
            </a:prstGeom>
            <a:solidFill>
              <a:srgbClr val="92D050"/>
            </a:solidFill>
            <a:ln w="9525">
              <a:noFill/>
              <a:miter lim="800000"/>
              <a:headEnd/>
              <a:tailEnd/>
            </a:ln>
          </p:spPr>
          <p:txBody>
            <a:bodyPr>
              <a:spAutoFit/>
            </a:bodyPr>
            <a:lstStyle/>
            <a:p>
              <a:pPr algn="just">
                <a:defRPr/>
              </a:pPr>
              <a:r>
                <a:rPr lang="en-US" sz="2600" dirty="0">
                  <a:solidFill>
                    <a:schemeClr val="bg1"/>
                  </a:solidFill>
                  <a:latin typeface="+mn-lt"/>
                </a:rPr>
                <a:t>#1 Istihala convert Haram/Najis material to Halal/pure</a:t>
              </a:r>
            </a:p>
          </p:txBody>
        </p:sp>
        <p:sp>
          <p:nvSpPr>
            <p:cNvPr id="12" name="Rectangle 11"/>
            <p:cNvSpPr/>
            <p:nvPr/>
          </p:nvSpPr>
          <p:spPr>
            <a:xfrm>
              <a:off x="457200" y="1523962"/>
              <a:ext cx="8305800" cy="3177911"/>
            </a:xfrm>
            <a:prstGeom prst="rect">
              <a:avLst/>
            </a:prstGeom>
          </p:spPr>
          <p:txBody>
            <a:bodyPr>
              <a:spAutoFit/>
            </a:bodyPr>
            <a:lstStyle/>
            <a:p>
              <a:pPr marL="342900" indent="-342900" algn="just">
                <a:lnSpc>
                  <a:spcPct val="200000"/>
                </a:lnSpc>
                <a:buFont typeface="Courier New" pitchFamily="49" charset="0"/>
                <a:buChar char="o"/>
                <a:defRPr/>
              </a:pPr>
              <a:r>
                <a:rPr lang="en-US" sz="2600" dirty="0">
                  <a:latin typeface="+mn-lt"/>
                </a:rPr>
                <a:t>This is based on the opinions* from those who expanded the usage of Istihala. They believe that Istihala convert the core Najis material to pure form whether through a deliberate or non-deliberate process. </a:t>
              </a:r>
              <a:endParaRPr lang="ar-KW" sz="2600" dirty="0">
                <a:latin typeface="+mn-lt"/>
              </a:endParaRPr>
            </a:p>
          </p:txBody>
        </p:sp>
        <p:sp>
          <p:nvSpPr>
            <p:cNvPr id="13" name="Rectangle 12"/>
            <p:cNvSpPr/>
            <p:nvPr/>
          </p:nvSpPr>
          <p:spPr>
            <a:xfrm>
              <a:off x="457200" y="5025696"/>
              <a:ext cx="8153400" cy="307949"/>
            </a:xfrm>
            <a:prstGeom prst="rect">
              <a:avLst/>
            </a:prstGeom>
            <a:solidFill>
              <a:srgbClr val="00B0F0"/>
            </a:solidFill>
          </p:spPr>
          <p:txBody>
            <a:bodyPr>
              <a:spAutoFit/>
            </a:bodyPr>
            <a:lstStyle/>
            <a:p>
              <a:pPr>
                <a:defRPr/>
              </a:pPr>
              <a:r>
                <a:rPr lang="en-US" sz="1400" b="1" dirty="0">
                  <a:solidFill>
                    <a:schemeClr val="bg1"/>
                  </a:solidFill>
                  <a:latin typeface="+mn-lt"/>
                </a:rPr>
                <a:t>*Hanafi’s**, Maliki, </a:t>
              </a:r>
              <a:r>
                <a:rPr lang="en-US" sz="1400" b="1" dirty="0" err="1">
                  <a:solidFill>
                    <a:schemeClr val="bg1"/>
                  </a:solidFill>
                  <a:latin typeface="+mn-lt"/>
                </a:rPr>
                <a:t>Inb</a:t>
              </a:r>
              <a:r>
                <a:rPr lang="en-US" sz="1400" b="1" dirty="0">
                  <a:solidFill>
                    <a:schemeClr val="bg1"/>
                  </a:solidFill>
                  <a:latin typeface="+mn-lt"/>
                </a:rPr>
                <a:t> al–‘</a:t>
              </a:r>
              <a:r>
                <a:rPr lang="en-US" sz="1400" b="1" dirty="0" err="1">
                  <a:solidFill>
                    <a:schemeClr val="bg1"/>
                  </a:solidFill>
                  <a:latin typeface="+mn-lt"/>
                </a:rPr>
                <a:t>Arabi</a:t>
              </a:r>
              <a:r>
                <a:rPr lang="en-US" sz="1400" b="1" dirty="0">
                  <a:solidFill>
                    <a:schemeClr val="bg1"/>
                  </a:solidFill>
                  <a:latin typeface="+mn-lt"/>
                </a:rPr>
                <a:t>, </a:t>
              </a:r>
              <a:r>
                <a:rPr lang="en-US" sz="1400" b="1" dirty="0" err="1">
                  <a:solidFill>
                    <a:schemeClr val="bg1"/>
                  </a:solidFill>
                  <a:latin typeface="+mn-lt"/>
                </a:rPr>
                <a:t>Ibn</a:t>
              </a:r>
              <a:r>
                <a:rPr lang="en-US" sz="1400" b="1" dirty="0">
                  <a:solidFill>
                    <a:schemeClr val="bg1"/>
                  </a:solidFill>
                  <a:latin typeface="+mn-lt"/>
                </a:rPr>
                <a:t> </a:t>
              </a:r>
              <a:r>
                <a:rPr lang="en-US" sz="1400" b="1" dirty="0" err="1">
                  <a:solidFill>
                    <a:schemeClr val="bg1"/>
                  </a:solidFill>
                  <a:latin typeface="+mn-lt"/>
                </a:rPr>
                <a:t>Taymiyyah</a:t>
              </a:r>
              <a:r>
                <a:rPr lang="en-US" sz="1400" b="1" dirty="0">
                  <a:solidFill>
                    <a:schemeClr val="bg1"/>
                  </a:solidFill>
                  <a:latin typeface="+mn-lt"/>
                </a:rPr>
                <a:t>, </a:t>
              </a:r>
              <a:r>
                <a:rPr lang="en-US" sz="1400" b="1" dirty="0" err="1">
                  <a:solidFill>
                    <a:schemeClr val="bg1"/>
                  </a:solidFill>
                  <a:latin typeface="+mn-lt"/>
                </a:rPr>
                <a:t>Ibn</a:t>
              </a:r>
              <a:r>
                <a:rPr lang="en-US" sz="1400" b="1" dirty="0">
                  <a:solidFill>
                    <a:schemeClr val="bg1"/>
                  </a:solidFill>
                  <a:latin typeface="+mn-lt"/>
                </a:rPr>
                <a:t> al–</a:t>
              </a:r>
              <a:r>
                <a:rPr lang="en-US" sz="1400" b="1" dirty="0" err="1">
                  <a:solidFill>
                    <a:schemeClr val="bg1"/>
                  </a:solidFill>
                  <a:latin typeface="+mn-lt"/>
                </a:rPr>
                <a:t>Qayyim</a:t>
              </a:r>
              <a:r>
                <a:rPr lang="en-US" sz="1400" b="1" dirty="0">
                  <a:solidFill>
                    <a:schemeClr val="bg1"/>
                  </a:solidFill>
                  <a:latin typeface="+mn-lt"/>
                </a:rPr>
                <a:t>, al-</a:t>
              </a:r>
              <a:r>
                <a:rPr lang="en-US" sz="1400" b="1" dirty="0" err="1">
                  <a:solidFill>
                    <a:schemeClr val="bg1"/>
                  </a:solidFill>
                  <a:latin typeface="+mn-lt"/>
                </a:rPr>
                <a:t>Syawkani</a:t>
              </a:r>
              <a:r>
                <a:rPr lang="en-US" sz="1400" b="1" dirty="0">
                  <a:solidFill>
                    <a:schemeClr val="bg1"/>
                  </a:solidFill>
                  <a:latin typeface="+mn-lt"/>
                </a:rPr>
                <a:t> and </a:t>
              </a:r>
              <a:r>
                <a:rPr lang="en-US" sz="1400" b="1" dirty="0" err="1">
                  <a:solidFill>
                    <a:schemeClr val="bg1"/>
                  </a:solidFill>
                  <a:latin typeface="+mn-lt"/>
                </a:rPr>
                <a:t>Hazm</a:t>
              </a:r>
              <a:r>
                <a:rPr lang="en-US" sz="1400" b="1" dirty="0">
                  <a:solidFill>
                    <a:schemeClr val="bg1"/>
                  </a:solidFill>
                  <a:latin typeface="+mn-lt"/>
                </a:rPr>
                <a:t> Al-</a:t>
              </a:r>
              <a:r>
                <a:rPr lang="en-US" sz="1400" b="1" dirty="0" err="1">
                  <a:solidFill>
                    <a:schemeClr val="bg1"/>
                  </a:solidFill>
                  <a:latin typeface="+mn-lt"/>
                </a:rPr>
                <a:t>Zahiri</a:t>
              </a:r>
              <a:r>
                <a:rPr lang="en-US" sz="1400" b="1" dirty="0">
                  <a:solidFill>
                    <a:schemeClr val="bg1"/>
                  </a:solidFill>
                  <a:latin typeface="+mn-lt"/>
                </a:rPr>
                <a:t>.</a:t>
              </a:r>
              <a:endParaRPr lang="ar-KW" sz="1400" b="1" dirty="0">
                <a:solidFill>
                  <a:schemeClr val="bg1"/>
                </a:solidFill>
                <a:latin typeface="+mn-lt"/>
              </a:endParaRPr>
            </a:p>
          </p:txBody>
        </p:sp>
      </p:grpSp>
      <p:sp>
        <p:nvSpPr>
          <p:cNvPr id="29700" name="Rectangle 13"/>
          <p:cNvSpPr>
            <a:spLocks noChangeArrowheads="1"/>
          </p:cNvSpPr>
          <p:nvPr/>
        </p:nvSpPr>
        <p:spPr bwMode="auto">
          <a:xfrm>
            <a:off x="514350" y="5638800"/>
            <a:ext cx="8096250" cy="646113"/>
          </a:xfrm>
          <a:prstGeom prst="rect">
            <a:avLst/>
          </a:prstGeom>
          <a:noFill/>
          <a:ln w="9525">
            <a:noFill/>
            <a:miter lim="800000"/>
            <a:headEnd/>
            <a:tailEnd/>
          </a:ln>
        </p:spPr>
        <p:txBody>
          <a:bodyPr>
            <a:spAutoFit/>
          </a:bodyPr>
          <a:lstStyle/>
          <a:p>
            <a:r>
              <a:rPr lang="en-US" b="1" dirty="0" err="1"/>
              <a:t>Hanafi’s</a:t>
            </a:r>
            <a:r>
              <a:rPr lang="en-US" b="1" dirty="0"/>
              <a:t>**: </a:t>
            </a:r>
            <a:r>
              <a:rPr lang="en-US" dirty="0"/>
              <a:t>Istihala concept is not unanimously agreed upon with the </a:t>
            </a:r>
            <a:r>
              <a:rPr lang="en-US" dirty="0" err="1"/>
              <a:t>Hanafi</a:t>
            </a:r>
            <a:r>
              <a:rPr lang="en-US" dirty="0"/>
              <a:t> School of Fiqh.</a:t>
            </a: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304800" y="369888"/>
            <a:ext cx="8305800" cy="4887912"/>
            <a:chOff x="304800" y="3581401"/>
            <a:chExt cx="8305800" cy="4888890"/>
          </a:xfrm>
        </p:grpSpPr>
        <p:sp>
          <p:nvSpPr>
            <p:cNvPr id="3" name="Rectangle 2"/>
            <p:cNvSpPr>
              <a:spLocks noChangeArrowheads="1"/>
            </p:cNvSpPr>
            <p:nvPr/>
          </p:nvSpPr>
          <p:spPr bwMode="auto">
            <a:xfrm>
              <a:off x="304800" y="3581401"/>
              <a:ext cx="8153400" cy="462054"/>
            </a:xfrm>
            <a:prstGeom prst="rect">
              <a:avLst/>
            </a:prstGeom>
            <a:solidFill>
              <a:srgbClr val="92D050"/>
            </a:solidFill>
            <a:ln w="9525">
              <a:noFill/>
              <a:miter lim="800000"/>
              <a:headEnd/>
              <a:tailEnd/>
            </a:ln>
          </p:spPr>
          <p:txBody>
            <a:bodyPr>
              <a:spAutoFit/>
            </a:bodyPr>
            <a:lstStyle/>
            <a:p>
              <a:pPr algn="just">
                <a:defRPr/>
              </a:pPr>
              <a:r>
                <a:rPr lang="en-US" sz="2400" dirty="0">
                  <a:solidFill>
                    <a:schemeClr val="bg1"/>
                  </a:solidFill>
                  <a:latin typeface="+mn-lt"/>
                </a:rPr>
                <a:t>#2 Istihala does not convert Haram/Najis material to Halal/pure</a:t>
              </a:r>
            </a:p>
          </p:txBody>
        </p:sp>
        <p:sp>
          <p:nvSpPr>
            <p:cNvPr id="4" name="Rectangle 3"/>
            <p:cNvSpPr/>
            <p:nvPr/>
          </p:nvSpPr>
          <p:spPr>
            <a:xfrm>
              <a:off x="533400" y="3962477"/>
              <a:ext cx="7848600" cy="3979071"/>
            </a:xfrm>
            <a:prstGeom prst="rect">
              <a:avLst/>
            </a:prstGeom>
          </p:spPr>
          <p:txBody>
            <a:bodyPr>
              <a:spAutoFit/>
            </a:bodyPr>
            <a:lstStyle/>
            <a:p>
              <a:pPr marL="342900" indent="-342900" algn="just">
                <a:lnSpc>
                  <a:spcPct val="200000"/>
                </a:lnSpc>
                <a:buFont typeface="Courier New" pitchFamily="49" charset="0"/>
                <a:buChar char="o"/>
                <a:defRPr/>
              </a:pPr>
              <a:r>
                <a:rPr lang="en-US" sz="2600" dirty="0">
                  <a:latin typeface="+mn-lt"/>
                </a:rPr>
                <a:t>This is based on the opinions** from those who limit the usage of Istihala. They believe that Istihala does not convert Najis material to pure except for alcohol converted by itself to vinegar, or the tanning of leather (hides) of permissible eaten meat animals.</a:t>
              </a:r>
              <a:endParaRPr lang="ar-KW" sz="2600" dirty="0">
                <a:latin typeface="+mn-lt"/>
              </a:endParaRPr>
            </a:p>
          </p:txBody>
        </p:sp>
        <p:sp>
          <p:nvSpPr>
            <p:cNvPr id="5" name="Rectangle 4"/>
            <p:cNvSpPr/>
            <p:nvPr/>
          </p:nvSpPr>
          <p:spPr>
            <a:xfrm>
              <a:off x="457200" y="8194011"/>
              <a:ext cx="8153400" cy="276280"/>
            </a:xfrm>
            <a:prstGeom prst="rect">
              <a:avLst/>
            </a:prstGeom>
            <a:solidFill>
              <a:srgbClr val="00B0F0"/>
            </a:solidFill>
          </p:spPr>
          <p:txBody>
            <a:bodyPr>
              <a:spAutoFit/>
            </a:bodyPr>
            <a:lstStyle/>
            <a:p>
              <a:pPr>
                <a:defRPr/>
              </a:pPr>
              <a:r>
                <a:rPr lang="en-US" sz="1200" dirty="0">
                  <a:solidFill>
                    <a:schemeClr val="bg1"/>
                  </a:solidFill>
                  <a:latin typeface="+mn-lt"/>
                </a:rPr>
                <a:t>**</a:t>
              </a:r>
              <a:r>
                <a:rPr lang="en-US" sz="1200" dirty="0" err="1">
                  <a:solidFill>
                    <a:schemeClr val="bg1"/>
                  </a:solidFill>
                  <a:latin typeface="+mn-lt"/>
                </a:rPr>
                <a:t>Hanbali</a:t>
              </a:r>
              <a:r>
                <a:rPr lang="en-US" sz="1200" dirty="0">
                  <a:solidFill>
                    <a:schemeClr val="bg1"/>
                  </a:solidFill>
                  <a:latin typeface="+mn-lt"/>
                </a:rPr>
                <a:t>, </a:t>
              </a:r>
              <a:r>
                <a:rPr lang="en-US" sz="1200" dirty="0" err="1">
                  <a:solidFill>
                    <a:schemeClr val="bg1"/>
                  </a:solidFill>
                  <a:latin typeface="+mn-lt"/>
                </a:rPr>
                <a:t>Shafie’s</a:t>
              </a:r>
              <a:endParaRPr lang="ar-KW" sz="1200" dirty="0">
                <a:solidFill>
                  <a:schemeClr val="bg1"/>
                </a:solidFill>
                <a:latin typeface="+mn-lt"/>
              </a:endParaRPr>
            </a:p>
          </p:txBody>
        </p:sp>
      </p:gr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228600"/>
            <a:ext cx="8153400" cy="2378075"/>
          </a:xfrm>
          <a:prstGeom prst="rect">
            <a:avLst/>
          </a:prstGeom>
          <a:noFill/>
          <a:ln w="9525">
            <a:noFill/>
            <a:miter lim="800000"/>
            <a:headEnd/>
            <a:tailEnd/>
          </a:ln>
        </p:spPr>
        <p:txBody>
          <a:bodyPr>
            <a:spAutoFit/>
          </a:bodyPr>
          <a:lstStyle/>
          <a:p>
            <a:pPr marL="457200" indent="-457200" algn="just">
              <a:lnSpc>
                <a:spcPct val="200000"/>
              </a:lnSpc>
              <a:buFont typeface="Courier New" pitchFamily="49" charset="0"/>
              <a:buChar char="o"/>
              <a:defRPr/>
            </a:pPr>
            <a:r>
              <a:rPr lang="en-US" sz="2600" dirty="0">
                <a:latin typeface="+mn-lt"/>
              </a:rPr>
              <a:t>Therefore Istihala, according to Islamic Shariah law,  and depending on the opinion followed, is able to change the core of Najis material to permissible material.</a:t>
            </a:r>
            <a:endParaRPr lang="ar-KW" sz="2600" dirty="0">
              <a:latin typeface="+mn-lt"/>
            </a:endParaRPr>
          </a:p>
        </p:txBody>
      </p:sp>
      <p:sp>
        <p:nvSpPr>
          <p:cNvPr id="6" name="Rectangle 5"/>
          <p:cNvSpPr>
            <a:spLocks noChangeArrowheads="1"/>
          </p:cNvSpPr>
          <p:nvPr/>
        </p:nvSpPr>
        <p:spPr bwMode="auto">
          <a:xfrm>
            <a:off x="457200" y="3435350"/>
            <a:ext cx="8153400" cy="492125"/>
          </a:xfrm>
          <a:prstGeom prst="rect">
            <a:avLst/>
          </a:prstGeom>
          <a:solidFill>
            <a:srgbClr val="00B050"/>
          </a:solidFill>
          <a:ln w="9525">
            <a:noFill/>
            <a:miter lim="800000"/>
            <a:headEnd/>
            <a:tailEnd/>
          </a:ln>
        </p:spPr>
        <p:txBody>
          <a:bodyPr>
            <a:spAutoFit/>
          </a:bodyPr>
          <a:lstStyle/>
          <a:p>
            <a:pPr algn="just">
              <a:defRPr/>
            </a:pPr>
            <a:r>
              <a:rPr lang="en-US" sz="2600" b="1" dirty="0">
                <a:solidFill>
                  <a:schemeClr val="bg1"/>
                </a:solidFill>
                <a:latin typeface="+mn-lt"/>
                <a:cs typeface="Simplified Arabic" pitchFamily="18" charset="-78"/>
              </a:rPr>
              <a:t>The question here is:</a:t>
            </a:r>
            <a:endParaRPr lang="ar-KW" sz="2600" b="1" dirty="0">
              <a:solidFill>
                <a:schemeClr val="bg1"/>
              </a:solidFill>
              <a:latin typeface="+mn-lt"/>
            </a:endParaRPr>
          </a:p>
        </p:txBody>
      </p:sp>
      <p:sp>
        <p:nvSpPr>
          <p:cNvPr id="7" name="Rectangle 6"/>
          <p:cNvSpPr>
            <a:spLocks noChangeArrowheads="1"/>
          </p:cNvSpPr>
          <p:nvPr/>
        </p:nvSpPr>
        <p:spPr bwMode="auto">
          <a:xfrm>
            <a:off x="457200" y="4022725"/>
            <a:ext cx="8153400" cy="243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lgn="just">
              <a:lnSpc>
                <a:spcPct val="150000"/>
              </a:lnSpc>
              <a:buFont typeface="Courier New" pitchFamily="49" charset="0"/>
              <a:buChar char="o"/>
              <a:defRPr/>
            </a:pPr>
            <a:r>
              <a:rPr lang="en-US" sz="2600" dirty="0">
                <a:latin typeface="+mn-lt"/>
                <a:cs typeface="Simplified Arabic" pitchFamily="18" charset="-78"/>
              </a:rPr>
              <a:t>Are the </a:t>
            </a:r>
            <a:r>
              <a:rPr lang="en-US" sz="2600" dirty="0">
                <a:latin typeface="+mn-lt"/>
              </a:rPr>
              <a:t>Islamic provision rules </a:t>
            </a:r>
            <a:r>
              <a:rPr lang="en-US" sz="2600" dirty="0">
                <a:latin typeface="+mn-lt"/>
                <a:cs typeface="Simplified Arabic" pitchFamily="18" charset="-78"/>
              </a:rPr>
              <a:t>meant by Muslim scholars at the early stage of Islam does apply on the emerging issues </a:t>
            </a:r>
            <a:r>
              <a:rPr lang="ar-KW" sz="2600" b="1" dirty="0">
                <a:latin typeface="+mn-lt"/>
                <a:cs typeface="Simplified Arabic" pitchFamily="18" charset="-78"/>
              </a:rPr>
              <a:t>نوازل</a:t>
            </a:r>
            <a:r>
              <a:rPr lang="en-US" sz="2600" dirty="0">
                <a:latin typeface="+mn-lt"/>
                <a:cs typeface="Simplified Arabic" pitchFamily="18" charset="-78"/>
              </a:rPr>
              <a:t> in food, drink, and medicine in our modern time?</a:t>
            </a: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3067050"/>
            <a:ext cx="8534400" cy="318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lgn="just">
              <a:lnSpc>
                <a:spcPct val="200000"/>
              </a:lnSpc>
              <a:buFont typeface="Courier New" pitchFamily="49" charset="0"/>
              <a:buChar char="o"/>
              <a:defRPr/>
            </a:pPr>
            <a:r>
              <a:rPr lang="en-US" sz="2600" dirty="0">
                <a:latin typeface="+mn-lt"/>
                <a:cs typeface="Simplified Arabic" pitchFamily="18" charset="-78"/>
              </a:rPr>
              <a:t>It is well establish now a day that any material of animal or non-animal origin in a final product from which the raw material were used </a:t>
            </a:r>
            <a:r>
              <a:rPr lang="en-US" sz="2600" b="1" dirty="0">
                <a:solidFill>
                  <a:srgbClr val="00B050"/>
                </a:solidFill>
                <a:latin typeface="+mn-lt"/>
                <a:cs typeface="Simplified Arabic" pitchFamily="18" charset="-78"/>
              </a:rPr>
              <a:t>can be </a:t>
            </a:r>
            <a:r>
              <a:rPr lang="en-US" sz="2600" dirty="0">
                <a:latin typeface="+mn-lt"/>
                <a:cs typeface="Simplified Arabic" pitchFamily="18" charset="-78"/>
              </a:rPr>
              <a:t>tracked back using a variety of scientific methods.</a:t>
            </a:r>
          </a:p>
        </p:txBody>
      </p:sp>
      <p:sp>
        <p:nvSpPr>
          <p:cNvPr id="2" name="Rectangle 1"/>
          <p:cNvSpPr/>
          <p:nvPr/>
        </p:nvSpPr>
        <p:spPr>
          <a:xfrm>
            <a:off x="304800" y="304800"/>
            <a:ext cx="8534400" cy="2381250"/>
          </a:xfrm>
          <a:prstGeom prst="rect">
            <a:avLst/>
          </a:prstGeom>
        </p:spPr>
        <p:txBody>
          <a:bodyPr>
            <a:spAutoFit/>
          </a:bodyPr>
          <a:lstStyle/>
          <a:p>
            <a:pPr>
              <a:lnSpc>
                <a:spcPct val="200000"/>
              </a:lnSpc>
              <a:defRPr/>
            </a:pPr>
            <a:r>
              <a:rPr lang="en-US" sz="2600" dirty="0">
                <a:latin typeface="+mn-lt"/>
              </a:rPr>
              <a:t>The applications on Istihala and consumption are many, and scholars have differed opinions on them for the reasons we mentioned earlier.</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81000" y="1371600"/>
            <a:ext cx="8305800" cy="1981200"/>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noFill/>
          </a:ln>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lgn="ctr" rtl="1">
              <a:lnSpc>
                <a:spcPct val="150000"/>
              </a:lnSpc>
              <a:defRPr/>
            </a:pPr>
            <a:r>
              <a:rPr lang="en-US" sz="4000" dirty="0" smtClean="0">
                <a:solidFill>
                  <a:schemeClr val="bg1"/>
                </a:solidFill>
                <a:latin typeface="Simplified Arabic" pitchFamily="18" charset="-78"/>
                <a:cs typeface="Simplified Arabic" pitchFamily="18" charset="-78"/>
              </a:rPr>
              <a:t>The consumer has the right to know</a:t>
            </a:r>
          </a:p>
          <a:p>
            <a:pPr algn="ctr" rtl="1">
              <a:lnSpc>
                <a:spcPct val="150000"/>
              </a:lnSpc>
              <a:defRPr/>
            </a:pPr>
            <a:r>
              <a:rPr lang="ar-KW" sz="4000" dirty="0" smtClean="0">
                <a:solidFill>
                  <a:schemeClr val="bg1"/>
                </a:solidFill>
                <a:latin typeface="Simplified Arabic" pitchFamily="18" charset="-78"/>
                <a:cs typeface="Simplified Arabic" pitchFamily="18" charset="-78"/>
              </a:rPr>
              <a:t>من حق المستهلك أن يعرف</a:t>
            </a:r>
          </a:p>
        </p:txBody>
      </p:sp>
      <p:sp>
        <p:nvSpPr>
          <p:cNvPr id="5123" name="Title 1"/>
          <p:cNvSpPr txBox="1">
            <a:spLocks/>
          </p:cNvSpPr>
          <p:nvPr/>
        </p:nvSpPr>
        <p:spPr bwMode="auto">
          <a:xfrm>
            <a:off x="381000" y="3581400"/>
            <a:ext cx="8305800" cy="1371600"/>
          </a:xfrm>
          <a:prstGeom prst="rect">
            <a:avLst/>
          </a:prstGeom>
          <a:solidFill>
            <a:srgbClr val="7030A0"/>
          </a:solidFill>
          <a:ln w="9525">
            <a:noFill/>
            <a:miter lim="800000"/>
            <a:headEnd/>
            <a:tailEnd/>
          </a:ln>
        </p:spPr>
        <p:txBody>
          <a:bodyPr/>
          <a:lstStyle/>
          <a:p>
            <a:pPr algn="ctr" rtl="1" eaLnBrk="0" hangingPunct="0">
              <a:lnSpc>
                <a:spcPct val="150000"/>
              </a:lnSpc>
            </a:pPr>
            <a:r>
              <a:rPr lang="en-US" sz="2800" b="1" dirty="0">
                <a:solidFill>
                  <a:schemeClr val="bg1"/>
                </a:solidFill>
                <a:latin typeface="Simplified Arabic" pitchFamily="18" charset="-78"/>
                <a:cs typeface="Simplified Arabic" pitchFamily="18" charset="-78"/>
              </a:rPr>
              <a:t>And deliberately consumers are made not to know</a:t>
            </a:r>
          </a:p>
          <a:p>
            <a:pPr algn="ctr" rtl="1" eaLnBrk="0" hangingPunct="0">
              <a:lnSpc>
                <a:spcPct val="150000"/>
              </a:lnSpc>
            </a:pPr>
            <a:r>
              <a:rPr lang="ar-KW" sz="2800" b="1">
                <a:solidFill>
                  <a:schemeClr val="bg1"/>
                </a:solidFill>
                <a:latin typeface="Simplified Arabic" pitchFamily="18" charset="-78"/>
                <a:cs typeface="Simplified Arabic" pitchFamily="18" charset="-78"/>
              </a:rPr>
              <a:t>ويتم عمداً جعل المستهلك لا يعرف</a:t>
            </a:r>
          </a:p>
        </p:txBody>
      </p:sp>
      <p:sp>
        <p:nvSpPr>
          <p:cNvPr id="4" name="Title 1"/>
          <p:cNvSpPr txBox="1">
            <a:spLocks/>
          </p:cNvSpPr>
          <p:nvPr/>
        </p:nvSpPr>
        <p:spPr bwMode="auto">
          <a:xfrm>
            <a:off x="381000" y="228600"/>
            <a:ext cx="8305800" cy="533400"/>
          </a:xfrm>
          <a:prstGeom prst="rect">
            <a:avLst/>
          </a:prstGeom>
          <a:noFill/>
          <a:ln>
            <a:noFill/>
          </a:ln>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rtl="1">
              <a:lnSpc>
                <a:spcPct val="150000"/>
              </a:lnSpc>
              <a:defRPr/>
            </a:pPr>
            <a:r>
              <a:rPr lang="en-US" sz="2800" dirty="0" smtClean="0">
                <a:latin typeface="+mn-lt"/>
                <a:cs typeface="Simplified Arabic" pitchFamily="18" charset="-78"/>
              </a:rPr>
              <a:t>Opening Speech</a:t>
            </a:r>
            <a:endParaRPr lang="ar-KW" sz="2800" dirty="0" smtClean="0">
              <a:latin typeface="+mn-lt"/>
              <a:cs typeface="Simplified Arabic" pitchFamily="18" charset="-78"/>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304800" y="381000"/>
            <a:ext cx="8534400" cy="3432175"/>
          </a:xfrm>
          <a:prstGeom prst="rect">
            <a:avLst/>
          </a:prstGeom>
          <a:noFill/>
          <a:ln w="9525">
            <a:noFill/>
            <a:miter lim="800000"/>
            <a:headEnd/>
            <a:tailEnd/>
          </a:ln>
        </p:spPr>
        <p:txBody>
          <a:bodyPr>
            <a:spAutoFit/>
          </a:bodyPr>
          <a:lstStyle/>
          <a:p>
            <a:pPr marL="457200" indent="-457200" algn="just">
              <a:lnSpc>
                <a:spcPct val="200000"/>
              </a:lnSpc>
              <a:buFont typeface="Courier New" pitchFamily="49" charset="0"/>
              <a:buChar char="o"/>
            </a:pPr>
            <a:r>
              <a:rPr lang="en-US" sz="2800" dirty="0">
                <a:latin typeface="Simplified Arabic" pitchFamily="18" charset="-78"/>
                <a:cs typeface="Simplified Arabic" pitchFamily="18" charset="-78"/>
              </a:rPr>
              <a:t>Confirming that the hypothesis of Istihala of these applications is an </a:t>
            </a:r>
            <a:r>
              <a:rPr lang="en-US" sz="2800" u="sng" dirty="0">
                <a:latin typeface="Simplified Arabic" pitchFamily="18" charset="-78"/>
                <a:cs typeface="Simplified Arabic" pitchFamily="18" charset="-78"/>
              </a:rPr>
              <a:t>imprecise</a:t>
            </a:r>
            <a:r>
              <a:rPr lang="en-US" sz="2800" dirty="0">
                <a:latin typeface="Simplified Arabic" pitchFamily="18" charset="-78"/>
                <a:cs typeface="Simplified Arabic" pitchFamily="18" charset="-78"/>
              </a:rPr>
              <a:t> hypothesis and the state of prohibition that was in the original material is still in force in the end products. </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990600"/>
            <a:ext cx="8534400" cy="39814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342900" indent="-342900" algn="just" rtl="0">
              <a:lnSpc>
                <a:spcPct val="200000"/>
              </a:lnSpc>
              <a:buFont typeface="Courier New" pitchFamily="49" charset="0"/>
              <a:buChar char="o"/>
              <a:defRPr/>
            </a:pPr>
            <a:r>
              <a:rPr lang="en-US" sz="2600" dirty="0">
                <a:cs typeface="Simplified Arabic" pitchFamily="18" charset="-78"/>
              </a:rPr>
              <a:t>Many of the raw materials that are </a:t>
            </a:r>
            <a:r>
              <a:rPr lang="en-US" sz="2600" dirty="0" smtClean="0">
                <a:cs typeface="Simplified Arabic" pitchFamily="18" charset="-78"/>
              </a:rPr>
              <a:t>used </a:t>
            </a:r>
            <a:r>
              <a:rPr lang="en-US" sz="2600" dirty="0">
                <a:cs typeface="Simplified Arabic" pitchFamily="18" charset="-78"/>
              </a:rPr>
              <a:t>in the manufacture of varieties of food products are sometimes </a:t>
            </a:r>
            <a:r>
              <a:rPr lang="en-US" sz="2600" dirty="0" smtClean="0">
                <a:cs typeface="Simplified Arabic" pitchFamily="18" charset="-78"/>
              </a:rPr>
              <a:t>from Haram/Najis or </a:t>
            </a:r>
            <a:r>
              <a:rPr lang="en-US" sz="2600" dirty="0">
                <a:cs typeface="Simplified Arabic" pitchFamily="18" charset="-78"/>
              </a:rPr>
              <a:t>suspicious sources </a:t>
            </a:r>
            <a:r>
              <a:rPr lang="en-US" sz="2600" dirty="0" smtClean="0">
                <a:cs typeface="Simplified Arabic" pitchFamily="18" charset="-78"/>
              </a:rPr>
              <a:t>such as in: </a:t>
            </a:r>
            <a:r>
              <a:rPr lang="en-US" sz="2600" dirty="0">
                <a:cs typeface="Simplified Arabic" pitchFamily="18" charset="-78"/>
              </a:rPr>
              <a:t>candy, chewing gum, bread, cakes, cheese, whey, GM products, and vitamins</a:t>
            </a:r>
            <a:r>
              <a:rPr lang="en-US" sz="2600" dirty="0" smtClean="0">
                <a:cs typeface="Simplified Arabic" pitchFamily="18" charset="-78"/>
              </a:rPr>
              <a:t>.</a:t>
            </a:r>
            <a:endParaRPr lang="en-US" sz="2600" dirty="0">
              <a:cs typeface="Simplified Arabic" pitchFamily="18" charset="-78"/>
            </a:endParaRPr>
          </a:p>
        </p:txBody>
      </p:sp>
      <p:sp>
        <p:nvSpPr>
          <p:cNvPr id="5" name="Rectangle 1"/>
          <p:cNvSpPr>
            <a:spLocks noChangeArrowheads="1"/>
          </p:cNvSpPr>
          <p:nvPr/>
        </p:nvSpPr>
        <p:spPr bwMode="auto">
          <a:xfrm>
            <a:off x="0" y="0"/>
            <a:ext cx="9144000" cy="892175"/>
          </a:xfrm>
          <a:prstGeom prst="rect">
            <a:avLst/>
          </a:prstGeom>
          <a:solidFill>
            <a:srgbClr val="00B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defRPr/>
            </a:pPr>
            <a:r>
              <a:rPr lang="en-US" sz="2600" b="1" dirty="0">
                <a:solidFill>
                  <a:schemeClr val="bg1"/>
                </a:solidFill>
                <a:latin typeface="+mn-lt"/>
                <a:cs typeface="Simplified Arabic" pitchFamily="18" charset="-78"/>
              </a:rPr>
              <a:t>What is really happens in food, medicine and cosmetic industries?</a:t>
            </a:r>
            <a:endParaRPr lang="ar-KW" sz="2600" b="1" dirty="0">
              <a:solidFill>
                <a:schemeClr val="bg1"/>
              </a:solidFill>
              <a:latin typeface="+mn-lt"/>
              <a:cs typeface="Simplified Arabic" pitchFamily="18" charset="-78"/>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534400" cy="31813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342900" indent="-342900" algn="just" rtl="0">
              <a:lnSpc>
                <a:spcPct val="200000"/>
              </a:lnSpc>
              <a:buFont typeface="Courier New" pitchFamily="49" charset="0"/>
              <a:buChar char="o"/>
              <a:defRPr/>
            </a:pPr>
            <a:r>
              <a:rPr lang="en-US" sz="2600" dirty="0" smtClean="0">
                <a:cs typeface="Simplified Arabic" pitchFamily="18" charset="-78"/>
              </a:rPr>
              <a:t>These </a:t>
            </a:r>
            <a:r>
              <a:rPr lang="en-US" sz="2600" dirty="0">
                <a:cs typeface="Simplified Arabic" pitchFamily="18" charset="-78"/>
              </a:rPr>
              <a:t>raw materials are also used in non-food products </a:t>
            </a:r>
            <a:r>
              <a:rPr lang="en-US" sz="2600" dirty="0" smtClean="0">
                <a:cs typeface="Simplified Arabic" pitchFamily="18" charset="-78"/>
              </a:rPr>
              <a:t>such as in: pharmaceuticals, hand </a:t>
            </a:r>
            <a:r>
              <a:rPr lang="en-US" sz="2600" dirty="0">
                <a:cs typeface="Simplified Arabic" pitchFamily="18" charset="-78"/>
              </a:rPr>
              <a:t>soap </a:t>
            </a:r>
            <a:r>
              <a:rPr lang="en-US" sz="2600" dirty="0" smtClean="0">
                <a:cs typeface="Simplified Arabic" pitchFamily="18" charset="-78"/>
              </a:rPr>
              <a:t>(solid or </a:t>
            </a:r>
            <a:r>
              <a:rPr lang="en-US" sz="2600" dirty="0">
                <a:cs typeface="Simplified Arabic" pitchFamily="18" charset="-78"/>
              </a:rPr>
              <a:t>liquid), shampoos, detergents, toothpastes, deodorants, cosmetics and skin care products </a:t>
            </a:r>
            <a:r>
              <a:rPr lang="en-US" sz="2600" dirty="0" smtClean="0">
                <a:cs typeface="Simplified Arabic" pitchFamily="18" charset="-78"/>
              </a:rPr>
              <a:t>for example: </a:t>
            </a:r>
            <a:r>
              <a:rPr lang="en-US" sz="2600" dirty="0">
                <a:cs typeface="Simplified Arabic" pitchFamily="18" charset="-78"/>
              </a:rPr>
              <a:t>skin moisturizers, </a:t>
            </a:r>
            <a:r>
              <a:rPr lang="en-US" sz="2600" dirty="0" smtClean="0">
                <a:cs typeface="Simplified Arabic" pitchFamily="18" charset="-78"/>
              </a:rPr>
              <a:t>.</a:t>
            </a:r>
            <a:endParaRPr lang="en-US" sz="2600" dirty="0">
              <a:cs typeface="Simplified Arabic" pitchFamily="18" charset="-78"/>
            </a:endParaRPr>
          </a:p>
        </p:txBody>
      </p:sp>
      <p:sp>
        <p:nvSpPr>
          <p:cNvPr id="5" name="Rectangle 4"/>
          <p:cNvSpPr/>
          <p:nvPr/>
        </p:nvSpPr>
        <p:spPr>
          <a:xfrm>
            <a:off x="0" y="3779838"/>
            <a:ext cx="9144000" cy="2492375"/>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342900" indent="-342900" algn="just" rtl="0">
              <a:lnSpc>
                <a:spcPct val="200000"/>
              </a:lnSpc>
              <a:buFont typeface="Courier New" pitchFamily="49" charset="0"/>
              <a:buChar char="o"/>
              <a:defRPr/>
            </a:pPr>
            <a:r>
              <a:rPr lang="en-US" sz="2600" dirty="0" smtClean="0">
                <a:cs typeface="Simplified Arabic" pitchFamily="18" charset="-78"/>
              </a:rPr>
              <a:t>These </a:t>
            </a:r>
            <a:r>
              <a:rPr lang="en-US" sz="2600" dirty="0">
                <a:cs typeface="Simplified Arabic" pitchFamily="18" charset="-78"/>
              </a:rPr>
              <a:t>raw materials </a:t>
            </a:r>
            <a:r>
              <a:rPr lang="en-US" sz="2600" dirty="0" smtClean="0">
                <a:cs typeface="Simplified Arabic" pitchFamily="18" charset="-78"/>
              </a:rPr>
              <a:t>are mainly from: </a:t>
            </a:r>
            <a:r>
              <a:rPr lang="en-US" sz="2600" dirty="0">
                <a:cs typeface="Simplified Arabic" pitchFamily="18" charset="-78"/>
              </a:rPr>
              <a:t>blood plasma, fat, gelatin, </a:t>
            </a:r>
            <a:r>
              <a:rPr lang="en-US" sz="2600" dirty="0" smtClean="0">
                <a:cs typeface="Simplified Arabic" pitchFamily="18" charset="-78"/>
              </a:rPr>
              <a:t>alcohol, rennet (mostly from prohibited </a:t>
            </a:r>
            <a:r>
              <a:rPr lang="en-US" sz="2600" dirty="0">
                <a:cs typeface="Simplified Arabic" pitchFamily="18" charset="-78"/>
              </a:rPr>
              <a:t>animal source), </a:t>
            </a:r>
            <a:r>
              <a:rPr lang="en-US" sz="2600" dirty="0" smtClean="0">
                <a:cs typeface="Simplified Arabic" pitchFamily="18" charset="-78"/>
              </a:rPr>
              <a:t>feed contain blood or dead animals, or pig’s by products .</a:t>
            </a:r>
            <a:endParaRPr lang="ar-SA" sz="2600" dirty="0" smtClean="0">
              <a:solidFill>
                <a:srgbClr val="FF0000"/>
              </a:solidFill>
              <a:cs typeface="Simplified Arabic" pitchFamily="18" charset="-78"/>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439738"/>
            <a:ext cx="8229600" cy="4894262"/>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just" rtl="0">
              <a:lnSpc>
                <a:spcPct val="200000"/>
              </a:lnSpc>
              <a:defRPr/>
            </a:pPr>
            <a:r>
              <a:rPr lang="en-US" sz="2600" dirty="0">
                <a:cs typeface="Simplified Arabic" pitchFamily="18" charset="-78"/>
              </a:rPr>
              <a:t>The </a:t>
            </a:r>
            <a:r>
              <a:rPr lang="en-US" sz="2600" dirty="0" smtClean="0">
                <a:cs typeface="Simplified Arabic" pitchFamily="18" charset="-78"/>
              </a:rPr>
              <a:t>prevailed </a:t>
            </a:r>
            <a:r>
              <a:rPr lang="en-US" sz="2600" dirty="0" smtClean="0"/>
              <a:t>Islamic provision rule in </a:t>
            </a:r>
            <a:r>
              <a:rPr lang="en-US" sz="2600" b="1" dirty="0" smtClean="0">
                <a:solidFill>
                  <a:srgbClr val="0070C0"/>
                </a:solidFill>
              </a:rPr>
              <a:t>our modern world </a:t>
            </a:r>
            <a:r>
              <a:rPr lang="en-US" sz="2600" dirty="0" smtClean="0">
                <a:cs typeface="Simplified Arabic" pitchFamily="18" charset="-78"/>
              </a:rPr>
              <a:t>on the </a:t>
            </a:r>
            <a:r>
              <a:rPr lang="en-US" sz="2600" dirty="0">
                <a:cs typeface="Simplified Arabic" pitchFamily="18" charset="-78"/>
              </a:rPr>
              <a:t>use of </a:t>
            </a:r>
            <a:r>
              <a:rPr lang="en-US" sz="2600" dirty="0" smtClean="0">
                <a:cs typeface="Simplified Arabic" pitchFamily="18" charset="-78"/>
              </a:rPr>
              <a:t>Haram/Najis materials is:</a:t>
            </a:r>
            <a:endParaRPr lang="en-US" sz="2600" dirty="0">
              <a:cs typeface="Simplified Arabic" pitchFamily="18" charset="-78"/>
            </a:endParaRPr>
          </a:p>
          <a:p>
            <a:pPr marL="457200" indent="-457200" algn="just" rtl="0">
              <a:lnSpc>
                <a:spcPct val="200000"/>
              </a:lnSpc>
              <a:buFont typeface="Courier New" pitchFamily="49" charset="0"/>
              <a:buChar char="o"/>
              <a:defRPr/>
            </a:pPr>
            <a:r>
              <a:rPr lang="en-US" sz="2600" dirty="0" smtClean="0">
                <a:cs typeface="Simplified Arabic" pitchFamily="18" charset="-78"/>
              </a:rPr>
              <a:t>The end products </a:t>
            </a:r>
            <a:r>
              <a:rPr lang="en-US" sz="2600" dirty="0">
                <a:cs typeface="Simplified Arabic" pitchFamily="18" charset="-78"/>
              </a:rPr>
              <a:t>considered </a:t>
            </a:r>
            <a:r>
              <a:rPr lang="en-US" sz="2600" dirty="0" smtClean="0">
                <a:cs typeface="Simplified Arabic" pitchFamily="18" charset="-78"/>
              </a:rPr>
              <a:t>to contain new ingredients because </a:t>
            </a:r>
            <a:r>
              <a:rPr lang="en-US" sz="2600" dirty="0">
                <a:cs typeface="Simplified Arabic" pitchFamily="18" charset="-78"/>
              </a:rPr>
              <a:t>of the change </a:t>
            </a:r>
            <a:r>
              <a:rPr lang="en-US" sz="2600" dirty="0" smtClean="0">
                <a:cs typeface="Simplified Arabic" pitchFamily="18" charset="-78"/>
              </a:rPr>
              <a:t>(Istihala), </a:t>
            </a:r>
            <a:r>
              <a:rPr lang="en-US" sz="2600" dirty="0">
                <a:cs typeface="Simplified Arabic" pitchFamily="18" charset="-78"/>
              </a:rPr>
              <a:t>or </a:t>
            </a:r>
            <a:r>
              <a:rPr lang="en-US" sz="2600" dirty="0" smtClean="0">
                <a:cs typeface="Simplified Arabic" pitchFamily="18" charset="-78"/>
              </a:rPr>
              <a:t>consumed due to extreme dilution of the very minute amounts of ingredients in the end product.</a:t>
            </a:r>
            <a:endParaRPr lang="ar-SA" sz="2600" dirty="0" smtClean="0">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828800"/>
            <a:ext cx="7391400" cy="23812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just" rtl="0">
              <a:lnSpc>
                <a:spcPct val="200000"/>
              </a:lnSpc>
              <a:defRPr/>
            </a:pPr>
            <a:r>
              <a:rPr lang="en-US" sz="2600" b="1" dirty="0">
                <a:solidFill>
                  <a:srgbClr val="C00000"/>
                </a:solidFill>
                <a:cs typeface="Simplified Arabic" pitchFamily="18" charset="-78"/>
              </a:rPr>
              <a:t>The question is: To what extent is this presumption close to the reality of what is </a:t>
            </a:r>
            <a:r>
              <a:rPr lang="en-US" sz="2600" b="1" dirty="0" smtClean="0">
                <a:solidFill>
                  <a:srgbClr val="C00000"/>
                </a:solidFill>
                <a:cs typeface="Simplified Arabic" pitchFamily="18" charset="-78"/>
              </a:rPr>
              <a:t>happening in the food and non-food industries?</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9875" y="1641475"/>
            <a:ext cx="8645525" cy="492125"/>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just" rtl="0">
              <a:defRPr/>
            </a:pPr>
            <a:r>
              <a:rPr lang="en-US" sz="2600" b="1" dirty="0">
                <a:solidFill>
                  <a:srgbClr val="C00000"/>
                </a:solidFill>
                <a:cs typeface="Simplified Arabic" pitchFamily="18" charset="-78"/>
              </a:rPr>
              <a:t>1. With regard to </a:t>
            </a:r>
            <a:r>
              <a:rPr lang="en-US" sz="2600" b="1" dirty="0" smtClean="0">
                <a:solidFill>
                  <a:srgbClr val="C00000"/>
                </a:solidFill>
                <a:cs typeface="Simplified Arabic" pitchFamily="18" charset="-78"/>
              </a:rPr>
              <a:t>Istihala</a:t>
            </a:r>
            <a:endParaRPr lang="ar-KW" sz="2600" b="1" dirty="0" smtClean="0">
              <a:solidFill>
                <a:srgbClr val="C00000"/>
              </a:solidFill>
              <a:cs typeface="Simplified Arabic" pitchFamily="18" charset="-78"/>
            </a:endParaRPr>
          </a:p>
        </p:txBody>
      </p:sp>
      <p:sp>
        <p:nvSpPr>
          <p:cNvPr id="6" name="Rectangle 1"/>
          <p:cNvSpPr>
            <a:spLocks noChangeArrowheads="1"/>
          </p:cNvSpPr>
          <p:nvPr/>
        </p:nvSpPr>
        <p:spPr bwMode="auto">
          <a:xfrm>
            <a:off x="0" y="0"/>
            <a:ext cx="9144000" cy="1331913"/>
          </a:xfrm>
          <a:prstGeom prst="rect">
            <a:avLst/>
          </a:prstGeom>
          <a:solidFill>
            <a:srgbClr val="00B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50000"/>
              </a:lnSpc>
              <a:defRPr/>
            </a:pPr>
            <a:r>
              <a:rPr lang="en-US" sz="2800" b="1" dirty="0">
                <a:solidFill>
                  <a:schemeClr val="bg1"/>
                </a:solidFill>
                <a:latin typeface="+mn-lt"/>
              </a:rPr>
              <a:t>The bases upon which Modern Scholars relied upon to reach there assumptions</a:t>
            </a:r>
            <a:endParaRPr lang="ar-KW" sz="2800" b="1" dirty="0">
              <a:solidFill>
                <a:schemeClr val="bg1"/>
              </a:solidFill>
              <a:latin typeface="+mn-lt"/>
              <a:cs typeface="Simplified Arabic" pitchFamily="18" charset="-78"/>
            </a:endParaRPr>
          </a:p>
        </p:txBody>
      </p:sp>
      <p:sp>
        <p:nvSpPr>
          <p:cNvPr id="7" name="Rectangle 6"/>
          <p:cNvSpPr/>
          <p:nvPr/>
        </p:nvSpPr>
        <p:spPr>
          <a:xfrm>
            <a:off x="269875" y="2286000"/>
            <a:ext cx="8645525" cy="31813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just" rtl="0">
              <a:lnSpc>
                <a:spcPct val="200000"/>
              </a:lnSpc>
              <a:defRPr/>
            </a:pPr>
            <a:r>
              <a:rPr lang="en-US" sz="2600" dirty="0" smtClean="0"/>
              <a:t>In </a:t>
            </a:r>
            <a:r>
              <a:rPr lang="en-US" sz="2600" dirty="0"/>
              <a:t>our </a:t>
            </a:r>
            <a:r>
              <a:rPr lang="en-US" sz="2600" b="1" dirty="0">
                <a:solidFill>
                  <a:srgbClr val="0070C0"/>
                </a:solidFill>
              </a:rPr>
              <a:t>modern </a:t>
            </a:r>
            <a:r>
              <a:rPr lang="en-US" sz="2600" b="1" dirty="0" smtClean="0">
                <a:solidFill>
                  <a:srgbClr val="0070C0"/>
                </a:solidFill>
              </a:rPr>
              <a:t>world</a:t>
            </a:r>
            <a:r>
              <a:rPr lang="en-US" sz="2600" dirty="0" smtClean="0"/>
              <a:t>, and by investigating w</a:t>
            </a:r>
            <a:r>
              <a:rPr lang="en-US" sz="2600" dirty="0" smtClean="0">
                <a:cs typeface="Simplified Arabic" pitchFamily="18" charset="-78"/>
              </a:rPr>
              <a:t>hat Muslim scholars have said about Istihala on the uses/consumption of Haram </a:t>
            </a:r>
            <a:r>
              <a:rPr lang="en-US" sz="2600" dirty="0">
                <a:cs typeface="Simplified Arabic" pitchFamily="18" charset="-78"/>
              </a:rPr>
              <a:t>or Najis </a:t>
            </a:r>
            <a:r>
              <a:rPr lang="en-US" sz="2600" dirty="0" smtClean="0">
                <a:cs typeface="Simplified Arabic" pitchFamily="18" charset="-78"/>
              </a:rPr>
              <a:t>materials one will find </a:t>
            </a:r>
            <a:r>
              <a:rPr lang="en-US" sz="2600" dirty="0">
                <a:cs typeface="Simplified Arabic" pitchFamily="18" charset="-78"/>
              </a:rPr>
              <a:t>that </a:t>
            </a:r>
            <a:r>
              <a:rPr lang="en-US" sz="2600" dirty="0" smtClean="0">
                <a:cs typeface="Simplified Arabic" pitchFamily="18" charset="-78"/>
              </a:rPr>
              <a:t>their </a:t>
            </a:r>
            <a:r>
              <a:rPr lang="en-US" sz="2600" dirty="0" smtClean="0"/>
              <a:t>Islamic </a:t>
            </a:r>
            <a:r>
              <a:rPr lang="en-US" sz="2600" dirty="0"/>
              <a:t>provision rules </a:t>
            </a:r>
            <a:r>
              <a:rPr lang="en-US" sz="2600" dirty="0" smtClean="0">
                <a:cs typeface="Simplified Arabic" pitchFamily="18" charset="-78"/>
              </a:rPr>
              <a:t> </a:t>
            </a:r>
            <a:r>
              <a:rPr lang="en-US" sz="2600" dirty="0">
                <a:cs typeface="Simplified Arabic" pitchFamily="18" charset="-78"/>
              </a:rPr>
              <a:t>rely </a:t>
            </a:r>
            <a:r>
              <a:rPr lang="en-US" sz="2600" dirty="0" smtClean="0">
                <a:cs typeface="Simplified Arabic" pitchFamily="18" charset="-78"/>
              </a:rPr>
              <a:t>basically on two </a:t>
            </a:r>
            <a:r>
              <a:rPr lang="en-US" sz="2600" dirty="0">
                <a:cs typeface="Simplified Arabic" pitchFamily="18" charset="-78"/>
              </a:rPr>
              <a:t>points</a:t>
            </a:r>
            <a:r>
              <a:rPr lang="en-US" sz="2600" dirty="0" smtClean="0">
                <a:cs typeface="Simplified Arabic" pitchFamily="18" charset="-78"/>
              </a:rPr>
              <a:t>:</a:t>
            </a:r>
            <a:endParaRPr lang="en-US" sz="2600" dirty="0">
              <a:cs typeface="Simplified Arabic" pitchFamily="18" charset="-78"/>
            </a:endParaRP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775" y="609600"/>
            <a:ext cx="8645525" cy="243046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just" rtl="0">
              <a:lnSpc>
                <a:spcPct val="150000"/>
              </a:lnSpc>
              <a:defRPr/>
            </a:pPr>
            <a:r>
              <a:rPr lang="en-US" sz="2600" b="1" dirty="0" smtClean="0">
                <a:cs typeface="Simplified Arabic" pitchFamily="18" charset="-78"/>
              </a:rPr>
              <a:t>First: </a:t>
            </a:r>
            <a:r>
              <a:rPr lang="en-US" sz="2600" dirty="0">
                <a:cs typeface="Simplified Arabic" pitchFamily="18" charset="-78"/>
              </a:rPr>
              <a:t>T</a:t>
            </a:r>
            <a:r>
              <a:rPr lang="en-US" sz="2600" dirty="0" smtClean="0">
                <a:cs typeface="Simplified Arabic" pitchFamily="18" charset="-78"/>
              </a:rPr>
              <a:t>hey have focused </a:t>
            </a:r>
            <a:r>
              <a:rPr lang="en-US" sz="2600" dirty="0">
                <a:cs typeface="Simplified Arabic" pitchFamily="18" charset="-78"/>
              </a:rPr>
              <a:t>on the changes that occur in the </a:t>
            </a:r>
            <a:r>
              <a:rPr lang="en-US" sz="2600" dirty="0" smtClean="0">
                <a:cs typeface="Simplified Arabic" pitchFamily="18" charset="-78"/>
              </a:rPr>
              <a:t>Haram or Najis material </a:t>
            </a:r>
            <a:r>
              <a:rPr lang="en-US" sz="2600" dirty="0">
                <a:cs typeface="Simplified Arabic" pitchFamily="18" charset="-78"/>
              </a:rPr>
              <a:t>and the extent to which </a:t>
            </a:r>
            <a:r>
              <a:rPr lang="en-US" sz="2600" dirty="0" smtClean="0">
                <a:cs typeface="Simplified Arabic" pitchFamily="18" charset="-78"/>
              </a:rPr>
              <a:t>the </a:t>
            </a:r>
            <a:r>
              <a:rPr lang="en-US" sz="2600" dirty="0">
                <a:cs typeface="Simplified Arabic" pitchFamily="18" charset="-78"/>
              </a:rPr>
              <a:t>change </a:t>
            </a:r>
            <a:r>
              <a:rPr lang="en-US" sz="2600" dirty="0" smtClean="0">
                <a:cs typeface="Simplified Arabic" pitchFamily="18" charset="-78"/>
              </a:rPr>
              <a:t>that affect the descriptions</a:t>
            </a:r>
            <a:r>
              <a:rPr lang="en-US" sz="2600" b="1" baseline="30000" dirty="0" smtClean="0">
                <a:solidFill>
                  <a:srgbClr val="FF0000"/>
                </a:solidFill>
                <a:cs typeface="Simplified Arabic" pitchFamily="18" charset="-78"/>
              </a:rPr>
              <a:t>1</a:t>
            </a:r>
            <a:r>
              <a:rPr lang="en-US" sz="2600" dirty="0" smtClean="0">
                <a:cs typeface="Simplified Arabic" pitchFamily="18" charset="-78"/>
              </a:rPr>
              <a:t>, characteristics</a:t>
            </a:r>
            <a:r>
              <a:rPr lang="en-US" sz="2600" b="1" baseline="30000" dirty="0" smtClean="0">
                <a:solidFill>
                  <a:srgbClr val="FF0000"/>
                </a:solidFill>
                <a:cs typeface="Simplified Arabic" pitchFamily="18" charset="-78"/>
              </a:rPr>
              <a:t>2</a:t>
            </a:r>
            <a:r>
              <a:rPr lang="en-US" sz="2600" dirty="0" smtClean="0">
                <a:cs typeface="Simplified Arabic" pitchFamily="18" charset="-78"/>
              </a:rPr>
              <a:t> </a:t>
            </a:r>
            <a:r>
              <a:rPr lang="en-US" sz="2600" dirty="0">
                <a:cs typeface="Simplified Arabic" pitchFamily="18" charset="-78"/>
              </a:rPr>
              <a:t>and </a:t>
            </a:r>
            <a:r>
              <a:rPr lang="en-US" sz="2600" dirty="0" smtClean="0">
                <a:cs typeface="Simplified Arabic" pitchFamily="18" charset="-78"/>
              </a:rPr>
              <a:t>name</a:t>
            </a:r>
            <a:r>
              <a:rPr lang="en-US" sz="2600" b="1" baseline="30000" dirty="0" smtClean="0">
                <a:solidFill>
                  <a:srgbClr val="FF0000"/>
                </a:solidFill>
                <a:cs typeface="Simplified Arabic" pitchFamily="18" charset="-78"/>
              </a:rPr>
              <a:t>3</a:t>
            </a:r>
            <a:r>
              <a:rPr lang="en-US" sz="2600" dirty="0" smtClean="0">
                <a:cs typeface="Simplified Arabic" pitchFamily="18" charset="-78"/>
              </a:rPr>
              <a:t> of the end product. </a:t>
            </a:r>
          </a:p>
        </p:txBody>
      </p:sp>
      <p:sp>
        <p:nvSpPr>
          <p:cNvPr id="3" name="Rectangle 2"/>
          <p:cNvSpPr/>
          <p:nvPr/>
        </p:nvSpPr>
        <p:spPr>
          <a:xfrm>
            <a:off x="231775" y="3503613"/>
            <a:ext cx="8645525" cy="23812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457200" indent="-457200" algn="just" rtl="0">
              <a:lnSpc>
                <a:spcPct val="200000"/>
              </a:lnSpc>
              <a:buFont typeface="Courier New" pitchFamily="49" charset="0"/>
              <a:buChar char="o"/>
              <a:defRPr/>
            </a:pPr>
            <a:r>
              <a:rPr lang="en-US" sz="2600" dirty="0" smtClean="0">
                <a:cs typeface="Simplified Arabic" pitchFamily="18" charset="-78"/>
              </a:rPr>
              <a:t>Those scholars consider the impossible return </a:t>
            </a:r>
            <a:r>
              <a:rPr lang="en-US" sz="2600" dirty="0">
                <a:cs typeface="Simplified Arabic" pitchFamily="18" charset="-78"/>
              </a:rPr>
              <a:t>to the origin of </a:t>
            </a:r>
            <a:r>
              <a:rPr lang="en-US" sz="2600" dirty="0" smtClean="0">
                <a:cs typeface="Simplified Arabic" pitchFamily="18" charset="-78"/>
              </a:rPr>
              <a:t>the </a:t>
            </a:r>
            <a:r>
              <a:rPr lang="en-US" sz="2600" dirty="0">
                <a:cs typeface="Simplified Arabic" pitchFamily="18" charset="-78"/>
              </a:rPr>
              <a:t>Haram or Najis </a:t>
            </a:r>
            <a:r>
              <a:rPr lang="en-US" sz="2600" dirty="0" smtClean="0">
                <a:cs typeface="Simplified Arabic" pitchFamily="18" charset="-78"/>
              </a:rPr>
              <a:t>material is a sufficient </a:t>
            </a:r>
            <a:r>
              <a:rPr lang="en-US" sz="2600" dirty="0">
                <a:cs typeface="Simplified Arabic" pitchFamily="18" charset="-78"/>
              </a:rPr>
              <a:t>reason to judge that it has undergone Istihala</a:t>
            </a:r>
            <a:r>
              <a:rPr lang="en-US" sz="2600" dirty="0" smtClean="0">
                <a:cs typeface="Simplified Arabic" pitchFamily="18" charset="-78"/>
              </a:rPr>
              <a:t>.</a:t>
            </a:r>
            <a:endParaRPr lang="en-US" sz="2600" dirty="0">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875" y="838200"/>
            <a:ext cx="8645525" cy="23812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just" rtl="0">
              <a:lnSpc>
                <a:spcPct val="200000"/>
              </a:lnSpc>
              <a:defRPr/>
            </a:pPr>
            <a:r>
              <a:rPr lang="en-US" sz="2600" b="1" dirty="0" smtClean="0">
                <a:cs typeface="Simplified Arabic" pitchFamily="18" charset="-78"/>
              </a:rPr>
              <a:t>Second</a:t>
            </a:r>
            <a:r>
              <a:rPr lang="en-US" sz="2600" b="1" dirty="0">
                <a:cs typeface="Simplified Arabic" pitchFamily="18" charset="-78"/>
              </a:rPr>
              <a:t>:</a:t>
            </a:r>
            <a:r>
              <a:rPr lang="en-US" sz="2600" dirty="0">
                <a:cs typeface="Simplified Arabic" pitchFamily="18" charset="-78"/>
              </a:rPr>
              <a:t> </a:t>
            </a:r>
            <a:r>
              <a:rPr lang="en-US" sz="2600" dirty="0" smtClean="0">
                <a:cs typeface="Simplified Arabic" pitchFamily="18" charset="-78"/>
              </a:rPr>
              <a:t>Tracking the </a:t>
            </a:r>
            <a:r>
              <a:rPr lang="en-US" sz="2600" dirty="0">
                <a:cs typeface="Simplified Arabic" pitchFamily="18" charset="-78"/>
              </a:rPr>
              <a:t>source of the Haram or Najis material </a:t>
            </a:r>
            <a:r>
              <a:rPr lang="en-US" sz="2600" dirty="0" smtClean="0">
                <a:cs typeface="Simplified Arabic" pitchFamily="18" charset="-78"/>
              </a:rPr>
              <a:t>to </a:t>
            </a:r>
            <a:r>
              <a:rPr lang="en-US" sz="2600" dirty="0">
                <a:cs typeface="Simplified Arabic" pitchFamily="18" charset="-78"/>
              </a:rPr>
              <a:t>know the type of animal </a:t>
            </a:r>
            <a:r>
              <a:rPr lang="en-US" sz="2600" dirty="0" smtClean="0">
                <a:cs typeface="Simplified Arabic" pitchFamily="18" charset="-78"/>
              </a:rPr>
              <a:t>or non-animal species to </a:t>
            </a:r>
            <a:r>
              <a:rPr lang="en-US" sz="2600" dirty="0">
                <a:cs typeface="Simplified Arabic" pitchFamily="18" charset="-78"/>
              </a:rPr>
              <a:t>which </a:t>
            </a:r>
            <a:r>
              <a:rPr lang="en-US" sz="2600" dirty="0" smtClean="0">
                <a:cs typeface="Simplified Arabic" pitchFamily="18" charset="-78"/>
              </a:rPr>
              <a:t>it belong. </a:t>
            </a:r>
          </a:p>
        </p:txBody>
      </p:sp>
      <p:sp>
        <p:nvSpPr>
          <p:cNvPr id="3" name="Rectangle 2"/>
          <p:cNvSpPr/>
          <p:nvPr/>
        </p:nvSpPr>
        <p:spPr>
          <a:xfrm>
            <a:off x="269875" y="3524250"/>
            <a:ext cx="8645525" cy="15811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457200" indent="-457200" algn="just" rtl="0">
              <a:lnSpc>
                <a:spcPct val="200000"/>
              </a:lnSpc>
              <a:buFont typeface="Courier New" pitchFamily="49" charset="0"/>
              <a:buChar char="o"/>
              <a:defRPr/>
            </a:pPr>
            <a:r>
              <a:rPr lang="en-US" sz="2600" dirty="0" smtClean="0">
                <a:cs typeface="Simplified Arabic" pitchFamily="18" charset="-78"/>
              </a:rPr>
              <a:t>They </a:t>
            </a:r>
            <a:r>
              <a:rPr lang="en-US" sz="2600" dirty="0">
                <a:cs typeface="Simplified Arabic" pitchFamily="18" charset="-78"/>
              </a:rPr>
              <a:t>believe that the lack of knowledge of the source is </a:t>
            </a:r>
            <a:r>
              <a:rPr lang="en-US" sz="2600" dirty="0" smtClean="0">
                <a:cs typeface="Simplified Arabic" pitchFamily="18" charset="-78"/>
              </a:rPr>
              <a:t>a sufficient </a:t>
            </a:r>
            <a:r>
              <a:rPr lang="en-US" sz="2600" dirty="0">
                <a:cs typeface="Simplified Arabic" pitchFamily="18" charset="-78"/>
              </a:rPr>
              <a:t>evidence </a:t>
            </a:r>
            <a:r>
              <a:rPr lang="en-US" sz="2600" dirty="0" smtClean="0">
                <a:cs typeface="Simplified Arabic" pitchFamily="18" charset="-78"/>
              </a:rPr>
              <a:t>that it has undergone Istihala.</a:t>
            </a:r>
            <a:endParaRPr lang="en-US" sz="2600" dirty="0">
              <a:solidFill>
                <a:srgbClr val="008000"/>
              </a:solidFill>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2552700"/>
            <a:ext cx="4038600" cy="609600"/>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defPPr>
              <a:defRPr lang="ar-SA"/>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lgn="just" rtl="0">
              <a:defRPr/>
            </a:pPr>
            <a:endParaRPr lang="en-US" sz="2400" dirty="0"/>
          </a:p>
        </p:txBody>
      </p:sp>
      <p:sp>
        <p:nvSpPr>
          <p:cNvPr id="6" name="Rectangle 5"/>
          <p:cNvSpPr>
            <a:spLocks noChangeArrowheads="1"/>
          </p:cNvSpPr>
          <p:nvPr/>
        </p:nvSpPr>
        <p:spPr bwMode="auto">
          <a:xfrm>
            <a:off x="609600" y="914400"/>
            <a:ext cx="7924800" cy="558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600" dirty="0">
                <a:latin typeface="+mn-lt"/>
                <a:cs typeface="Simplified Arabic" pitchFamily="18" charset="-78"/>
              </a:rPr>
              <a:t>What scholars </a:t>
            </a:r>
            <a:r>
              <a:rPr lang="en-US" sz="2600" dirty="0">
                <a:latin typeface="+mn-lt"/>
              </a:rPr>
              <a:t>in our modern world</a:t>
            </a:r>
            <a:r>
              <a:rPr lang="en-US" sz="2600" dirty="0">
                <a:latin typeface="+mn-lt"/>
                <a:cs typeface="Simplified Arabic" pitchFamily="18" charset="-78"/>
              </a:rPr>
              <a:t> say about the consumption of Haram and Najis materials finds that they have focused on looking at consumption in terms of </a:t>
            </a:r>
            <a:r>
              <a:rPr lang="en-US" sz="2600" b="1" u="sng" dirty="0">
                <a:latin typeface="+mn-lt"/>
                <a:cs typeface="Simplified Arabic" pitchFamily="18" charset="-78"/>
              </a:rPr>
              <a:t>quantity</a:t>
            </a:r>
            <a:r>
              <a:rPr lang="en-US" sz="2600" dirty="0">
                <a:latin typeface="+mn-lt"/>
                <a:cs typeface="Simplified Arabic" pitchFamily="18" charset="-78"/>
              </a:rPr>
              <a:t>, considering that the very small percentages that were added to food take the rule of the rare, which is neglected and has no rule to be judged.</a:t>
            </a:r>
          </a:p>
        </p:txBody>
      </p:sp>
      <p:sp>
        <p:nvSpPr>
          <p:cNvPr id="7" name="Rectangle 6"/>
          <p:cNvSpPr/>
          <p:nvPr/>
        </p:nvSpPr>
        <p:spPr>
          <a:xfrm>
            <a:off x="269875" y="228600"/>
            <a:ext cx="8645525" cy="492125"/>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just" rtl="0">
              <a:defRPr/>
            </a:pPr>
            <a:r>
              <a:rPr lang="en-US" sz="2600" b="1" dirty="0">
                <a:solidFill>
                  <a:srgbClr val="C00000"/>
                </a:solidFill>
              </a:rPr>
              <a:t>2. With regard to consumption</a:t>
            </a: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09600" y="914400"/>
            <a:ext cx="7924800" cy="3316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600" b="1" dirty="0">
                <a:solidFill>
                  <a:srgbClr val="C00000"/>
                </a:solidFill>
                <a:latin typeface="+mn-lt"/>
                <a:cs typeface="Simplified Arabic" pitchFamily="18" charset="-78"/>
              </a:rPr>
              <a:t>Can the low percentages of Haram/Najis be given the </a:t>
            </a:r>
            <a:r>
              <a:rPr lang="en-US" sz="2600" b="1" dirty="0">
                <a:solidFill>
                  <a:srgbClr val="C00000"/>
                </a:solidFill>
                <a:latin typeface="+mn-lt"/>
              </a:rPr>
              <a:t>Islamic provision </a:t>
            </a:r>
            <a:r>
              <a:rPr lang="en-US" sz="2600" b="1" dirty="0">
                <a:solidFill>
                  <a:srgbClr val="C00000"/>
                </a:solidFill>
                <a:latin typeface="+mn-lt"/>
                <a:cs typeface="Simplified Arabic" pitchFamily="18" charset="-78"/>
              </a:rPr>
              <a:t>rule of consumption that transfers the </a:t>
            </a:r>
            <a:r>
              <a:rPr lang="en-US" sz="2600" b="1" dirty="0">
                <a:solidFill>
                  <a:srgbClr val="C00000"/>
                </a:solidFill>
                <a:latin typeface="+mn-lt"/>
              </a:rPr>
              <a:t>rule </a:t>
            </a:r>
            <a:r>
              <a:rPr lang="en-US" sz="2600" b="1" dirty="0">
                <a:solidFill>
                  <a:srgbClr val="C00000"/>
                </a:solidFill>
                <a:latin typeface="+mn-lt"/>
                <a:cs typeface="Simplified Arabic" pitchFamily="18" charset="-78"/>
              </a:rPr>
              <a:t>from Haram to Halal based entirely on the quantity of the very small minute amount?</a:t>
            </a:r>
            <a:endParaRPr lang="ar-KW" sz="2600" b="1" dirty="0">
              <a:solidFill>
                <a:srgbClr val="C00000"/>
              </a:solidFill>
              <a:latin typeface="+mn-lt"/>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457200" indent="-457200" algn="just">
              <a:lnSpc>
                <a:spcPct val="200000"/>
              </a:lnSpc>
              <a:buFont typeface="Courier New" pitchFamily="49" charset="0"/>
              <a:buChar char="o"/>
              <a:defRPr/>
            </a:pPr>
            <a:r>
              <a:rPr lang="en-US" dirty="0" smtClean="0"/>
              <a:t>This presentation aims to simplify the Islamic provision rule of </a:t>
            </a:r>
            <a:r>
              <a:rPr lang="en-US" b="1" u="sng" dirty="0" smtClean="0"/>
              <a:t>Physiochemical Transformation</a:t>
            </a:r>
            <a:r>
              <a:rPr lang="en-US" dirty="0" smtClean="0"/>
              <a:t> or </a:t>
            </a:r>
            <a:r>
              <a:rPr lang="en-US" b="1" u="sng" dirty="0" smtClean="0">
                <a:cs typeface="Times New Roman" pitchFamily="18" charset="0"/>
              </a:rPr>
              <a:t>Istihala</a:t>
            </a:r>
            <a:r>
              <a:rPr lang="en-US" dirty="0" smtClean="0">
                <a:cs typeface="Times New Roman" pitchFamily="18" charset="0"/>
              </a:rPr>
              <a:t> and related terminologies</a:t>
            </a:r>
            <a:r>
              <a:rPr lang="en-US" dirty="0" smtClean="0"/>
              <a:t>. </a:t>
            </a:r>
          </a:p>
          <a:p>
            <a:pPr marL="457200" indent="-457200" algn="just">
              <a:lnSpc>
                <a:spcPct val="200000"/>
              </a:lnSpc>
              <a:buFont typeface="Courier New" pitchFamily="49" charset="0"/>
              <a:buChar char="o"/>
              <a:defRPr/>
            </a:pPr>
            <a:r>
              <a:rPr lang="en-US" dirty="0" smtClean="0"/>
              <a:t>It also aims to address some of their applications as an assumed models of Istihala, and to discuss whether these models are compatible with the concept of </a:t>
            </a:r>
            <a:r>
              <a:rPr lang="en-US" b="1" dirty="0" smtClean="0"/>
              <a:t>true</a:t>
            </a:r>
            <a:r>
              <a:rPr lang="en-US" dirty="0" smtClean="0"/>
              <a:t> </a:t>
            </a:r>
            <a:r>
              <a:rPr lang="en-US" b="1" dirty="0" smtClean="0">
                <a:cs typeface="Times New Roman" pitchFamily="18" charset="0"/>
              </a:rPr>
              <a:t>Istihala</a:t>
            </a:r>
            <a:r>
              <a:rPr lang="en-US" dirty="0" smtClean="0">
                <a:cs typeface="Times New Roman" pitchFamily="18" charset="0"/>
              </a:rPr>
              <a:t> </a:t>
            </a:r>
            <a:r>
              <a:rPr lang="en-US" dirty="0" smtClean="0"/>
              <a:t>or </a:t>
            </a:r>
            <a:r>
              <a:rPr lang="en-US" b="1" dirty="0" smtClean="0"/>
              <a:t>assumed </a:t>
            </a:r>
            <a:r>
              <a:rPr lang="en-US" b="1" dirty="0" smtClean="0">
                <a:cs typeface="Times New Roman" pitchFamily="18" charset="0"/>
              </a:rPr>
              <a:t>Istihala </a:t>
            </a:r>
            <a:r>
              <a:rPr lang="en-US" b="1" dirty="0" smtClean="0"/>
              <a:t>.</a:t>
            </a:r>
          </a:p>
          <a:p>
            <a:pPr marL="457200" indent="-457200" algn="just">
              <a:lnSpc>
                <a:spcPct val="200000"/>
              </a:lnSpc>
              <a:buFont typeface="Courier New" pitchFamily="49" charset="0"/>
              <a:buChar char="o"/>
              <a:defRPr/>
            </a:pPr>
            <a:endParaRPr lang="en-US" dirty="0"/>
          </a:p>
        </p:txBody>
      </p:sp>
      <p:pic>
        <p:nvPicPr>
          <p:cNvPr id="12" name="Picture 11" descr="Halal Sciences Academy - Transparency.png"/>
          <p:cNvPicPr>
            <a:picLocks noChangeAspect="1"/>
          </p:cNvPicPr>
          <p:nvPr/>
        </p:nvPicPr>
        <p:blipFill>
          <a:blip r:embed="rId2" cstate="print"/>
          <a:stretch>
            <a:fillRect/>
          </a:stretch>
        </p:blipFill>
        <p:spPr>
          <a:xfrm>
            <a:off x="7143768" y="6211148"/>
            <a:ext cx="1578885" cy="504000"/>
          </a:xfrm>
          <a:prstGeom prst="rect">
            <a:avLst/>
          </a:prstGeom>
        </p:spPr>
      </p:pic>
      <p:sp>
        <p:nvSpPr>
          <p:cNvPr id="19" name="Title 1"/>
          <p:cNvSpPr>
            <a:spLocks noGrp="1"/>
          </p:cNvSpPr>
          <p:nvPr>
            <p:ph type="title"/>
          </p:nvPr>
        </p:nvSpPr>
        <p:spPr>
          <a:xfrm>
            <a:off x="457200" y="142852"/>
            <a:ext cx="8229600" cy="720000"/>
          </a:xfrm>
        </p:spPr>
        <p:txBody>
          <a:bodyPr>
            <a:normAutofit fontScale="90000"/>
          </a:bodyPr>
          <a:lstStyle/>
          <a:p>
            <a:pPr algn="l">
              <a:lnSpc>
                <a:spcPct val="150000"/>
              </a:lnSpc>
              <a:spcBef>
                <a:spcPts val="600"/>
              </a:spcBef>
              <a:defRPr/>
            </a:pPr>
            <a:r>
              <a:rPr lang="en-US" dirty="0" smtClean="0">
                <a:cs typeface="Times New Roman" pitchFamily="18" charset="0"/>
              </a:rPr>
              <a:t>Scope</a:t>
            </a:r>
            <a:endParaRPr lang="en-US" dirty="0">
              <a:cs typeface="Times New Roman" pitchFamily="18" charset="0"/>
            </a:endParaRPr>
          </a:p>
        </p:txBody>
      </p:sp>
      <p:sp>
        <p:nvSpPr>
          <p:cNvPr id="20" name="Rectangle 19"/>
          <p:cNvSpPr/>
          <p:nvPr/>
        </p:nvSpPr>
        <p:spPr>
          <a:xfrm>
            <a:off x="-32" y="1000108"/>
            <a:ext cx="9180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ectangle 20"/>
          <p:cNvSpPr/>
          <p:nvPr/>
        </p:nvSpPr>
        <p:spPr>
          <a:xfrm>
            <a:off x="5629520" y="1000108"/>
            <a:ext cx="1800000"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ectangle 21"/>
          <p:cNvSpPr/>
          <p:nvPr/>
        </p:nvSpPr>
        <p:spPr>
          <a:xfrm>
            <a:off x="7415470" y="1000108"/>
            <a:ext cx="1800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Rectangle 22"/>
          <p:cNvSpPr/>
          <p:nvPr/>
        </p:nvSpPr>
        <p:spPr>
          <a:xfrm>
            <a:off x="-32" y="1000108"/>
            <a:ext cx="360000" cy="10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12"/>
          <p:cNvSpPr txBox="1"/>
          <p:nvPr/>
        </p:nvSpPr>
        <p:spPr>
          <a:xfrm>
            <a:off x="214282" y="6382100"/>
            <a:ext cx="2156360"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100" dirty="0" smtClean="0"/>
              <a:t>© Halal Sciences Academy Limited</a:t>
            </a:r>
            <a:endParaRPr lang="en-IN" sz="11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422275" y="865188"/>
            <a:ext cx="8340725" cy="244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600" dirty="0">
                <a:latin typeface="+mn-lt"/>
                <a:cs typeface="Simplified Arabic" pitchFamily="18" charset="-78"/>
              </a:rPr>
              <a:t>Is the </a:t>
            </a:r>
            <a:r>
              <a:rPr lang="en-US" sz="2600" dirty="0">
                <a:latin typeface="+mn-lt"/>
              </a:rPr>
              <a:t>Islamic provision </a:t>
            </a:r>
            <a:r>
              <a:rPr lang="en-US" sz="2600" dirty="0">
                <a:latin typeface="+mn-lt"/>
                <a:cs typeface="Simplified Arabic" pitchFamily="18" charset="-78"/>
              </a:rPr>
              <a:t>rule on consumption is the </a:t>
            </a:r>
            <a:r>
              <a:rPr lang="en-US" sz="2600" u="sng" dirty="0">
                <a:latin typeface="+mn-lt"/>
                <a:cs typeface="Simplified Arabic" pitchFamily="18" charset="-78"/>
              </a:rPr>
              <a:t>quantity</a:t>
            </a:r>
            <a:r>
              <a:rPr lang="en-US" sz="2600" dirty="0">
                <a:latin typeface="+mn-lt"/>
                <a:cs typeface="Simplified Arabic" pitchFamily="18" charset="-78"/>
              </a:rPr>
              <a:t> or the </a:t>
            </a:r>
            <a:r>
              <a:rPr lang="en-US" sz="2600" u="sng" dirty="0">
                <a:latin typeface="+mn-lt"/>
                <a:cs typeface="Simplified Arabic" pitchFamily="18" charset="-78"/>
              </a:rPr>
              <a:t>impact left </a:t>
            </a:r>
            <a:r>
              <a:rPr lang="en-US" sz="2600" dirty="0">
                <a:latin typeface="+mn-lt"/>
                <a:cs typeface="Simplified Arabic" pitchFamily="18" charset="-78"/>
              </a:rPr>
              <a:t>by the Haram or Najis material?</a:t>
            </a:r>
          </a:p>
        </p:txBody>
      </p:sp>
      <p:sp>
        <p:nvSpPr>
          <p:cNvPr id="6" name="Rectangle 6"/>
          <p:cNvSpPr>
            <a:spLocks noChangeArrowheads="1"/>
          </p:cNvSpPr>
          <p:nvPr/>
        </p:nvSpPr>
        <p:spPr bwMode="auto">
          <a:xfrm>
            <a:off x="422275" y="193675"/>
            <a:ext cx="8340725"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buFont typeface="Courier New" pitchFamily="49" charset="0"/>
              <a:buChar char="o"/>
              <a:defRPr/>
            </a:pPr>
            <a:r>
              <a:rPr lang="en-US" sz="2600" b="1" dirty="0">
                <a:solidFill>
                  <a:srgbClr val="C00000"/>
                </a:solidFill>
                <a:latin typeface="+mn-lt"/>
                <a:cs typeface="Simplified Arabic" pitchFamily="18" charset="-78"/>
              </a:rPr>
              <a:t>To what extent can this be accurate?</a:t>
            </a:r>
            <a:endParaRPr lang="ar-KW" sz="2600" b="1" dirty="0">
              <a:solidFill>
                <a:srgbClr val="C00000"/>
              </a:solidFill>
              <a:latin typeface="+mn-lt"/>
              <a:cs typeface="Simplified Arabic" pitchFamily="18" charset="-78"/>
            </a:endParaRPr>
          </a:p>
        </p:txBody>
      </p:sp>
      <p:sp>
        <p:nvSpPr>
          <p:cNvPr id="7" name="Rectangle 5"/>
          <p:cNvSpPr>
            <a:spLocks noChangeArrowheads="1"/>
          </p:cNvSpPr>
          <p:nvPr/>
        </p:nvSpPr>
        <p:spPr bwMode="auto">
          <a:xfrm>
            <a:off x="441325" y="3562350"/>
            <a:ext cx="8340725"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600" dirty="0">
                <a:latin typeface="+mn-lt"/>
                <a:cs typeface="Simplified Arabic" pitchFamily="18" charset="-78"/>
              </a:rPr>
              <a:t>Is it accurate to consider consumption from the perspective of the meager proportions </a:t>
            </a:r>
            <a:r>
              <a:rPr lang="ar-KW" sz="2600" b="1" dirty="0">
                <a:latin typeface="+mn-lt"/>
                <a:cs typeface="Simplified Arabic" pitchFamily="18" charset="-78"/>
              </a:rPr>
              <a:t>نسب ضئيلة</a:t>
            </a:r>
            <a:r>
              <a:rPr lang="en-US" sz="2600" b="1" dirty="0">
                <a:latin typeface="+mn-lt"/>
                <a:cs typeface="Simplified Arabic" pitchFamily="18" charset="-78"/>
              </a:rPr>
              <a:t> </a:t>
            </a:r>
            <a:r>
              <a:rPr lang="en-US" sz="2600" dirty="0">
                <a:latin typeface="+mn-lt"/>
                <a:cs typeface="Simplified Arabic" pitchFamily="18" charset="-78"/>
              </a:rPr>
              <a:t>without taking into account the impact it caused?</a:t>
            </a: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357158" y="71414"/>
            <a:ext cx="8340725" cy="249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lgn="just">
              <a:lnSpc>
                <a:spcPct val="200000"/>
              </a:lnSpc>
              <a:buFont typeface="Courier New" pitchFamily="49" charset="0"/>
              <a:buChar char="o"/>
              <a:defRPr/>
            </a:pPr>
            <a:r>
              <a:rPr lang="en-US" sz="2600" dirty="0">
                <a:latin typeface="+mn-lt"/>
                <a:cs typeface="Simplified Arabic" pitchFamily="18" charset="-78"/>
              </a:rPr>
              <a:t>The </a:t>
            </a:r>
            <a:r>
              <a:rPr lang="en-US" sz="2600" dirty="0">
                <a:latin typeface="+mn-lt"/>
              </a:rPr>
              <a:t>Islamic provision </a:t>
            </a:r>
            <a:r>
              <a:rPr lang="en-US" sz="2600" dirty="0">
                <a:latin typeface="+mn-lt"/>
                <a:cs typeface="Simplified Arabic" pitchFamily="18" charset="-78"/>
              </a:rPr>
              <a:t>rule that govern consumption must be linked to the </a:t>
            </a:r>
            <a:r>
              <a:rPr lang="en-US" sz="2600" b="1" u="sng" dirty="0">
                <a:latin typeface="+mn-lt"/>
                <a:cs typeface="Simplified Arabic" pitchFamily="18" charset="-78"/>
              </a:rPr>
              <a:t>impact</a:t>
            </a:r>
            <a:r>
              <a:rPr lang="en-US" sz="2600" b="1" u="sng" baseline="30000" dirty="0">
                <a:solidFill>
                  <a:srgbClr val="FF0000"/>
                </a:solidFill>
                <a:cs typeface="Simplified Arabic" pitchFamily="18" charset="-78"/>
              </a:rPr>
              <a:t>1</a:t>
            </a:r>
            <a:r>
              <a:rPr lang="en-US" sz="2600" dirty="0">
                <a:latin typeface="+mn-lt"/>
                <a:cs typeface="Simplified Arabic" pitchFamily="18" charset="-78"/>
              </a:rPr>
              <a:t>, rather than just to the </a:t>
            </a:r>
            <a:r>
              <a:rPr lang="en-US" sz="2600" b="1" u="sng" dirty="0">
                <a:latin typeface="+mn-lt"/>
                <a:cs typeface="Simplified Arabic" pitchFamily="18" charset="-78"/>
              </a:rPr>
              <a:t>quantity</a:t>
            </a:r>
            <a:r>
              <a:rPr lang="en-US" sz="2600" b="1" u="sng" baseline="30000" dirty="0">
                <a:solidFill>
                  <a:srgbClr val="FF0000"/>
                </a:solidFill>
                <a:cs typeface="Simplified Arabic" pitchFamily="18" charset="-78"/>
              </a:rPr>
              <a:t>2</a:t>
            </a:r>
            <a:r>
              <a:rPr lang="en-US" sz="2600" dirty="0">
                <a:latin typeface="+mn-lt"/>
                <a:cs typeface="Simplified Arabic" pitchFamily="18" charset="-78"/>
              </a:rPr>
              <a:t>.</a:t>
            </a:r>
          </a:p>
        </p:txBody>
      </p:sp>
      <p:sp>
        <p:nvSpPr>
          <p:cNvPr id="5" name="Rectangle 5"/>
          <p:cNvSpPr>
            <a:spLocks noChangeArrowheads="1"/>
          </p:cNvSpPr>
          <p:nvPr/>
        </p:nvSpPr>
        <p:spPr bwMode="auto">
          <a:xfrm>
            <a:off x="357158" y="2414564"/>
            <a:ext cx="8340725" cy="398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600" dirty="0">
                <a:latin typeface="+mn-lt"/>
                <a:cs typeface="Simplified Arabic" pitchFamily="18" charset="-78"/>
              </a:rPr>
              <a:t>One of the most important example of this is food additives, which are added in very small minute amounts to parts of a million, and sometimes of a billion, yet they have a significant impact on the food and drinks added to them, otherwise it would not be justified to add them.</a:t>
            </a:r>
          </a:p>
        </p:txBody>
      </p:sp>
      <p:sp>
        <p:nvSpPr>
          <p:cNvPr id="10" name="Rectangle 9"/>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682750"/>
            <a:ext cx="7772400" cy="3194050"/>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just" rtl="0">
              <a:lnSpc>
                <a:spcPct val="200000"/>
              </a:lnSpc>
              <a:defRPr/>
            </a:pPr>
            <a:r>
              <a:rPr lang="en-US" sz="2600" b="1" dirty="0">
                <a:solidFill>
                  <a:schemeClr val="bg1"/>
                </a:solidFill>
                <a:latin typeface="Simplified Arabic" pitchFamily="18" charset="-78"/>
                <a:cs typeface="Simplified Arabic" pitchFamily="18" charset="-78"/>
              </a:rPr>
              <a:t>The hypothesis that </a:t>
            </a:r>
            <a:r>
              <a:rPr lang="en-US" sz="2600" b="1" dirty="0" smtClean="0">
                <a:solidFill>
                  <a:schemeClr val="bg1"/>
                </a:solidFill>
                <a:latin typeface="Simplified Arabic" pitchFamily="18" charset="-78"/>
                <a:cs typeface="Simplified Arabic" pitchFamily="18" charset="-78"/>
              </a:rPr>
              <a:t>Najis and Haram materials are </a:t>
            </a:r>
            <a:r>
              <a:rPr lang="en-US" sz="2600" b="1" dirty="0">
                <a:solidFill>
                  <a:schemeClr val="bg1"/>
                </a:solidFill>
                <a:latin typeface="Simplified Arabic" pitchFamily="18" charset="-78"/>
                <a:cs typeface="Simplified Arabic" pitchFamily="18" charset="-78"/>
              </a:rPr>
              <a:t>considered pure </a:t>
            </a:r>
            <a:r>
              <a:rPr lang="en-US" sz="2600" b="1" dirty="0" smtClean="0">
                <a:solidFill>
                  <a:schemeClr val="bg1"/>
                </a:solidFill>
                <a:latin typeface="Simplified Arabic" pitchFamily="18" charset="-78"/>
                <a:cs typeface="Simplified Arabic" pitchFamily="18" charset="-78"/>
              </a:rPr>
              <a:t>(Halal) on </a:t>
            </a:r>
            <a:r>
              <a:rPr lang="en-US" sz="2600" b="1" dirty="0">
                <a:solidFill>
                  <a:schemeClr val="bg1"/>
                </a:solidFill>
                <a:latin typeface="Simplified Arabic" pitchFamily="18" charset="-78"/>
                <a:cs typeface="Simplified Arabic" pitchFamily="18" charset="-78"/>
              </a:rPr>
              <a:t>the grounds </a:t>
            </a:r>
            <a:r>
              <a:rPr lang="en-US" sz="2600" b="1" dirty="0" smtClean="0">
                <a:solidFill>
                  <a:schemeClr val="bg1"/>
                </a:solidFill>
                <a:latin typeface="Simplified Arabic" pitchFamily="18" charset="-78"/>
                <a:cs typeface="Simplified Arabic" pitchFamily="18" charset="-78"/>
              </a:rPr>
              <a:t>of Istihala or </a:t>
            </a:r>
            <a:r>
              <a:rPr lang="en-US" sz="2600" b="1" dirty="0">
                <a:solidFill>
                  <a:schemeClr val="bg1"/>
                </a:solidFill>
                <a:latin typeface="Simplified Arabic" pitchFamily="18" charset="-78"/>
                <a:cs typeface="Simplified Arabic" pitchFamily="18" charset="-78"/>
              </a:rPr>
              <a:t>consumption </a:t>
            </a:r>
            <a:r>
              <a:rPr lang="en-US" sz="2600" b="1" dirty="0" smtClean="0">
                <a:solidFill>
                  <a:schemeClr val="bg1"/>
                </a:solidFill>
                <a:latin typeface="Simplified Arabic" pitchFamily="18" charset="-78"/>
                <a:cs typeface="Simplified Arabic" pitchFamily="18" charset="-78"/>
              </a:rPr>
              <a:t>scientifically </a:t>
            </a:r>
            <a:r>
              <a:rPr lang="en-US" sz="2600" b="1" dirty="0">
                <a:solidFill>
                  <a:schemeClr val="bg1"/>
                </a:solidFill>
                <a:latin typeface="Simplified Arabic" pitchFamily="18" charset="-78"/>
                <a:cs typeface="Simplified Arabic" pitchFamily="18" charset="-78"/>
              </a:rPr>
              <a:t>inaccurate hypothesis </a:t>
            </a:r>
            <a:r>
              <a:rPr lang="en-US" sz="2600" b="1" dirty="0" smtClean="0">
                <a:solidFill>
                  <a:schemeClr val="bg1"/>
                </a:solidFill>
                <a:latin typeface="Simplified Arabic" pitchFamily="18" charset="-78"/>
                <a:cs typeface="Simplified Arabic" pitchFamily="18" charset="-78"/>
              </a:rPr>
              <a:t>and it should </a:t>
            </a:r>
            <a:r>
              <a:rPr lang="en-US" sz="2600" b="1" dirty="0">
                <a:solidFill>
                  <a:schemeClr val="bg1"/>
                </a:solidFill>
                <a:latin typeface="Simplified Arabic" pitchFamily="18" charset="-78"/>
                <a:cs typeface="Simplified Arabic" pitchFamily="18" charset="-78"/>
              </a:rPr>
              <a:t>be reviewed.</a:t>
            </a:r>
            <a:endParaRPr lang="ar-SA" sz="2600" b="1" dirty="0" smtClean="0">
              <a:solidFill>
                <a:schemeClr val="bg1"/>
              </a:solidFill>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90500" y="838200"/>
            <a:ext cx="8648700" cy="31813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marL="457200" indent="-457200" algn="just">
              <a:lnSpc>
                <a:spcPct val="200000"/>
              </a:lnSpc>
              <a:buFont typeface="Courier New" pitchFamily="49" charset="0"/>
              <a:buChar char="o"/>
              <a:defRPr/>
            </a:pPr>
            <a:r>
              <a:rPr lang="en-US" sz="2600" dirty="0">
                <a:cs typeface="Simplified Arabic" pitchFamily="18" charset="-78"/>
              </a:rPr>
              <a:t>For those who hold the opinion that Istihala purify the core Najis materials, they should consider that changes in Istihala are </a:t>
            </a:r>
            <a:r>
              <a:rPr lang="en-US" sz="2600" b="1" u="sng" dirty="0">
                <a:cs typeface="Simplified Arabic" pitchFamily="18" charset="-78"/>
              </a:rPr>
              <a:t>partial</a:t>
            </a:r>
            <a:r>
              <a:rPr lang="en-US" sz="2600" dirty="0">
                <a:cs typeface="Simplified Arabic" pitchFamily="18" charset="-78"/>
              </a:rPr>
              <a:t> and </a:t>
            </a:r>
            <a:r>
              <a:rPr lang="en-US" sz="2600" b="1" u="sng" dirty="0">
                <a:cs typeface="Simplified Arabic" pitchFamily="18" charset="-78"/>
              </a:rPr>
              <a:t>incomplete</a:t>
            </a:r>
            <a:r>
              <a:rPr lang="en-US" sz="2600" dirty="0">
                <a:cs typeface="Simplified Arabic" pitchFamily="18" charset="-78"/>
              </a:rPr>
              <a:t>, and not enough to transfer the </a:t>
            </a:r>
            <a:r>
              <a:rPr lang="en-US" sz="2600" dirty="0"/>
              <a:t>Islamic provision rule </a:t>
            </a:r>
            <a:r>
              <a:rPr lang="en-US" sz="2600" dirty="0">
                <a:cs typeface="Simplified Arabic" pitchFamily="18" charset="-78"/>
              </a:rPr>
              <a:t>from Haram to Halal.</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90500" y="304800"/>
            <a:ext cx="8648700" cy="31813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marL="457200" indent="-457200" algn="just">
              <a:lnSpc>
                <a:spcPct val="200000"/>
              </a:lnSpc>
              <a:buFont typeface="Courier New" pitchFamily="49" charset="0"/>
              <a:buChar char="o"/>
              <a:defRPr/>
            </a:pPr>
            <a:r>
              <a:rPr lang="en-US" sz="2600" dirty="0">
                <a:cs typeface="Simplified Arabic" pitchFamily="18" charset="-78"/>
              </a:rPr>
              <a:t>They also have to consider that the source of the core Haram/Najis material from animal origin </a:t>
            </a:r>
            <a:r>
              <a:rPr lang="en-US" sz="2600" b="1" u="sng" dirty="0">
                <a:cs typeface="Simplified Arabic" pitchFamily="18" charset="-78"/>
              </a:rPr>
              <a:t>can be detected</a:t>
            </a:r>
            <a:r>
              <a:rPr lang="en-US" sz="2600" dirty="0">
                <a:cs typeface="Simplified Arabic" pitchFamily="18" charset="-78"/>
              </a:rPr>
              <a:t> in the final product and this show that Istihala of these material were incomplete.</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90500" y="228600"/>
            <a:ext cx="8648700" cy="489426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marL="457200" indent="-457200" algn="just">
              <a:lnSpc>
                <a:spcPct val="200000"/>
              </a:lnSpc>
              <a:buFont typeface="Courier New" pitchFamily="49" charset="0"/>
              <a:buChar char="o"/>
              <a:defRPr/>
            </a:pPr>
            <a:r>
              <a:rPr lang="en-US" sz="2600" dirty="0">
                <a:solidFill>
                  <a:schemeClr val="tx1"/>
                </a:solidFill>
                <a:cs typeface="Simplified Arabic" pitchFamily="18" charset="-78"/>
              </a:rPr>
              <a:t>Finally, those scholars must remember that the accepted Islamic provision rule of consumption is the one that removes Haram based on existed characteristics</a:t>
            </a:r>
            <a:r>
              <a:rPr lang="en-US" sz="2600" b="1" baseline="30000" dirty="0">
                <a:solidFill>
                  <a:srgbClr val="FF0000"/>
                </a:solidFill>
                <a:cs typeface="Simplified Arabic" pitchFamily="18" charset="-78"/>
              </a:rPr>
              <a:t>1</a:t>
            </a:r>
            <a:r>
              <a:rPr lang="en-US" sz="2600" dirty="0">
                <a:solidFill>
                  <a:schemeClr val="tx1"/>
                </a:solidFill>
                <a:cs typeface="Simplified Arabic" pitchFamily="18" charset="-78"/>
              </a:rPr>
              <a:t> of the Haram/Najis material and </a:t>
            </a:r>
            <a:r>
              <a:rPr lang="en-US" sz="2600" b="1" u="sng" dirty="0">
                <a:solidFill>
                  <a:schemeClr val="tx1"/>
                </a:solidFill>
                <a:cs typeface="Simplified Arabic" pitchFamily="18" charset="-78"/>
              </a:rPr>
              <a:t>the disappearance</a:t>
            </a:r>
            <a:r>
              <a:rPr lang="en-US" sz="2600" b="1" u="sng" baseline="30000" dirty="0">
                <a:solidFill>
                  <a:srgbClr val="FF0000"/>
                </a:solidFill>
                <a:cs typeface="Simplified Arabic" pitchFamily="18" charset="-78"/>
              </a:rPr>
              <a:t>2</a:t>
            </a:r>
            <a:r>
              <a:rPr lang="en-US" sz="2600" b="1" u="sng" dirty="0">
                <a:solidFill>
                  <a:schemeClr val="tx1"/>
                </a:solidFill>
                <a:cs typeface="Simplified Arabic" pitchFamily="18" charset="-78"/>
              </a:rPr>
              <a:t> of its impact </a:t>
            </a:r>
            <a:r>
              <a:rPr lang="en-US" sz="2600" dirty="0">
                <a:solidFill>
                  <a:schemeClr val="tx1"/>
                </a:solidFill>
                <a:cs typeface="Simplified Arabic" pitchFamily="18" charset="-78"/>
              </a:rPr>
              <a:t>which was the reason for its prohibition and a sign for its existence.</a:t>
            </a:r>
            <a:endParaRPr lang="ar-SA" sz="2600" dirty="0">
              <a:solidFill>
                <a:schemeClr val="tx1"/>
              </a:solidFill>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33400" y="304800"/>
            <a:ext cx="8382000" cy="318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600" dirty="0">
                <a:latin typeface="+mn-lt"/>
                <a:cs typeface="Simplified Arabic" pitchFamily="18" charset="-78"/>
              </a:rPr>
              <a:t>Therefore, the concept of consumption should be governed not only by its </a:t>
            </a:r>
            <a:r>
              <a:rPr lang="en-US" sz="2600" b="1" u="sng" dirty="0">
                <a:latin typeface="+mn-lt"/>
                <a:cs typeface="Simplified Arabic" pitchFamily="18" charset="-78"/>
              </a:rPr>
              <a:t>quantitative ratios</a:t>
            </a:r>
            <a:r>
              <a:rPr lang="en-US" sz="2600" dirty="0">
                <a:latin typeface="+mn-lt"/>
                <a:cs typeface="Simplified Arabic" pitchFamily="18" charset="-78"/>
              </a:rPr>
              <a:t>, but also by </a:t>
            </a:r>
            <a:r>
              <a:rPr lang="en-US" sz="2600" b="1" u="sng" dirty="0">
                <a:latin typeface="+mn-lt"/>
                <a:cs typeface="Simplified Arabic" pitchFamily="18" charset="-78"/>
              </a:rPr>
              <a:t>the impact it confer</a:t>
            </a:r>
            <a:r>
              <a:rPr lang="en-US" sz="2600" dirty="0">
                <a:latin typeface="+mn-lt"/>
                <a:cs typeface="Simplified Arabic" pitchFamily="18" charset="-78"/>
              </a:rPr>
              <a:t>; as this will change its </a:t>
            </a:r>
            <a:r>
              <a:rPr lang="en-US" sz="2600" dirty="0">
                <a:latin typeface="+mn-lt"/>
              </a:rPr>
              <a:t>Islamic provision rule</a:t>
            </a:r>
            <a:r>
              <a:rPr lang="en-US" sz="2600" dirty="0">
                <a:latin typeface="+mn-lt"/>
                <a:cs typeface="Simplified Arabic" pitchFamily="18" charset="-78"/>
              </a:rPr>
              <a:t>.</a:t>
            </a:r>
          </a:p>
        </p:txBody>
      </p:sp>
      <p:sp>
        <p:nvSpPr>
          <p:cNvPr id="5" name="Rectangle 4"/>
          <p:cNvSpPr>
            <a:spLocks noChangeArrowheads="1"/>
          </p:cNvSpPr>
          <p:nvPr/>
        </p:nvSpPr>
        <p:spPr bwMode="auto">
          <a:xfrm>
            <a:off x="533400" y="3562350"/>
            <a:ext cx="8382000"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600" dirty="0">
                <a:latin typeface="+mn-lt"/>
                <a:cs typeface="Simplified Arabic" pitchFamily="18" charset="-78"/>
              </a:rPr>
              <a:t>The Islamic provision rules relating to consumption are often associated with the rule that look at the very minute amounts as neglected. </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33400" y="514350"/>
            <a:ext cx="8382000" cy="1150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600" dirty="0">
                <a:latin typeface="+mn-lt"/>
                <a:cs typeface="Simplified Arabic" pitchFamily="18" charset="-78"/>
              </a:rPr>
              <a:t>So </a:t>
            </a:r>
            <a:r>
              <a:rPr lang="en-US" sz="4000" dirty="0">
                <a:solidFill>
                  <a:srgbClr val="FF0000"/>
                </a:solidFill>
                <a:latin typeface="+mn-lt"/>
                <a:cs typeface="Simplified Arabic" pitchFamily="18" charset="-78"/>
              </a:rPr>
              <a:t>Is</a:t>
            </a:r>
            <a:r>
              <a:rPr lang="en-US" sz="2600" dirty="0">
                <a:solidFill>
                  <a:srgbClr val="FF0000"/>
                </a:solidFill>
                <a:latin typeface="+mn-lt"/>
                <a:cs typeface="Simplified Arabic" pitchFamily="18" charset="-78"/>
              </a:rPr>
              <a:t> </a:t>
            </a:r>
            <a:r>
              <a:rPr lang="en-US" sz="2600" dirty="0">
                <a:latin typeface="+mn-lt"/>
                <a:cs typeface="Simplified Arabic" pitchFamily="18" charset="-78"/>
              </a:rPr>
              <a:t>this the exact understanding of consumption?</a:t>
            </a:r>
          </a:p>
        </p:txBody>
      </p:sp>
      <p:sp>
        <p:nvSpPr>
          <p:cNvPr id="5" name="Rectangle 4"/>
          <p:cNvSpPr>
            <a:spLocks noChangeArrowheads="1"/>
          </p:cNvSpPr>
          <p:nvPr/>
        </p:nvSpPr>
        <p:spPr bwMode="auto">
          <a:xfrm>
            <a:off x="533400" y="1600200"/>
            <a:ext cx="8382000" cy="328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600" dirty="0">
                <a:latin typeface="+mn-lt"/>
                <a:cs typeface="Simplified Arabic" pitchFamily="18" charset="-78"/>
              </a:rPr>
              <a:t>The </a:t>
            </a:r>
            <a:r>
              <a:rPr lang="en-US" sz="2600" dirty="0">
                <a:latin typeface="+mn-lt"/>
              </a:rPr>
              <a:t>Islamic provision rule </a:t>
            </a:r>
            <a:r>
              <a:rPr lang="en-US" sz="2600" dirty="0">
                <a:latin typeface="+mn-lt"/>
                <a:cs typeface="Simplified Arabic" pitchFamily="18" charset="-78"/>
              </a:rPr>
              <a:t>of the core original Najis materials assumed to have undergone Istihala must remain in its original state of prohibition i.e. </a:t>
            </a:r>
            <a:r>
              <a:rPr lang="en-US" sz="2600" dirty="0">
                <a:latin typeface="+mn-lt"/>
              </a:rPr>
              <a:t>its state of prohibition in the final product must be still in force. </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5600" y="2514600"/>
            <a:ext cx="2895600" cy="954088"/>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lnSpc>
                <a:spcPct val="200000"/>
              </a:lnSpc>
              <a:defRPr/>
            </a:pPr>
            <a:r>
              <a:rPr lang="en-US" sz="3200" b="1" dirty="0" smtClean="0">
                <a:solidFill>
                  <a:schemeClr val="bg1"/>
                </a:solidFill>
                <a:latin typeface="Simplified Arabic" pitchFamily="18" charset="-78"/>
                <a:cs typeface="Simplified Arabic" pitchFamily="18" charset="-78"/>
              </a:rPr>
              <a:t>Terminologies</a:t>
            </a:r>
            <a:endParaRPr lang="ar-SA" sz="3200" b="1" dirty="0" smtClean="0">
              <a:solidFill>
                <a:schemeClr val="bg1"/>
              </a:solidFill>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ChangeArrowheads="1"/>
          </p:cNvSpPr>
          <p:nvPr/>
        </p:nvSpPr>
        <p:spPr bwMode="auto">
          <a:xfrm>
            <a:off x="184150" y="806450"/>
            <a:ext cx="8534400" cy="399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200000"/>
              </a:lnSpc>
              <a:buFont typeface="Calibri" pitchFamily="34" charset="0"/>
              <a:buAutoNum type="arabicPeriod"/>
              <a:defRPr/>
            </a:pPr>
            <a:r>
              <a:rPr lang="en-US" sz="2600" dirty="0">
                <a:latin typeface="+mn-lt"/>
                <a:cs typeface="Simplified Arabic" pitchFamily="18" charset="-78"/>
              </a:rPr>
              <a:t>Denaturation is a process whereby the physical structure of protein or a nucleic acids material from a cell which was originally present in its intact state is </a:t>
            </a:r>
            <a:r>
              <a:rPr lang="en-US" sz="2600" b="1" u="sng" dirty="0">
                <a:latin typeface="+mn-lt"/>
                <a:cs typeface="Simplified Arabic" pitchFamily="18" charset="-78"/>
              </a:rPr>
              <a:t>disturbed</a:t>
            </a:r>
            <a:r>
              <a:rPr lang="en-US" sz="2600" dirty="0">
                <a:latin typeface="+mn-lt"/>
                <a:cs typeface="Simplified Arabic" pitchFamily="18" charset="-78"/>
              </a:rPr>
              <a:t>, with most of its basic building units </a:t>
            </a:r>
            <a:r>
              <a:rPr lang="en-US" sz="2600" b="1" u="sng" dirty="0">
                <a:latin typeface="+mn-lt"/>
                <a:cs typeface="Simplified Arabic" pitchFamily="18" charset="-78"/>
              </a:rPr>
              <a:t>still retained</a:t>
            </a:r>
            <a:r>
              <a:rPr lang="en-US" sz="2600" b="1" dirty="0">
                <a:latin typeface="+mn-lt"/>
                <a:cs typeface="Simplified Arabic" pitchFamily="18" charset="-78"/>
              </a:rPr>
              <a:t> </a:t>
            </a:r>
            <a:r>
              <a:rPr lang="en-US" sz="2600" dirty="0">
                <a:latin typeface="+mn-lt"/>
                <a:cs typeface="Simplified Arabic" pitchFamily="18" charset="-78"/>
              </a:rPr>
              <a:t>in the denatured end product.</a:t>
            </a:r>
            <a:endParaRPr lang="en-US" sz="2600" b="1" dirty="0">
              <a:latin typeface="+mn-lt"/>
              <a:cs typeface="Simplified Arabic" pitchFamily="18" charset="-78"/>
            </a:endParaRPr>
          </a:p>
        </p:txBody>
      </p:sp>
      <p:sp>
        <p:nvSpPr>
          <p:cNvPr id="53251" name="Rectangle 4"/>
          <p:cNvSpPr>
            <a:spLocks noChangeArrowheads="1"/>
          </p:cNvSpPr>
          <p:nvPr/>
        </p:nvSpPr>
        <p:spPr bwMode="auto">
          <a:xfrm>
            <a:off x="228600" y="76200"/>
            <a:ext cx="8489950" cy="492125"/>
          </a:xfrm>
          <a:prstGeom prst="rect">
            <a:avLst/>
          </a:prstGeom>
          <a:solidFill>
            <a:srgbClr val="00B050"/>
          </a:solidFill>
          <a:ln w="9525">
            <a:noFill/>
            <a:miter lim="800000"/>
            <a:headEnd/>
            <a:tailEnd/>
          </a:ln>
        </p:spPr>
        <p:txBody>
          <a:bodyPr>
            <a:spAutoFit/>
          </a:bodyPr>
          <a:lstStyle/>
          <a:p>
            <a:r>
              <a:rPr lang="en-US" sz="2600" b="1">
                <a:solidFill>
                  <a:schemeClr val="bg1"/>
                </a:solidFill>
                <a:latin typeface="Simplified Arabic" pitchFamily="18" charset="-78"/>
                <a:cs typeface="Simplified Arabic" pitchFamily="18" charset="-78"/>
              </a:rPr>
              <a:t>Terminologies: Denaturation </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457200" indent="-457200">
              <a:lnSpc>
                <a:spcPct val="200000"/>
              </a:lnSpc>
              <a:spcBef>
                <a:spcPts val="600"/>
              </a:spcBef>
              <a:defRPr/>
            </a:pPr>
            <a:r>
              <a:rPr lang="en-US" dirty="0" smtClean="0">
                <a:cs typeface="Times New Roman" pitchFamily="18" charset="0"/>
              </a:rPr>
              <a:t>Introduction</a:t>
            </a:r>
          </a:p>
          <a:p>
            <a:pPr>
              <a:lnSpc>
                <a:spcPct val="200000"/>
              </a:lnSpc>
              <a:spcBef>
                <a:spcPts val="600"/>
              </a:spcBef>
              <a:defRPr/>
            </a:pPr>
            <a:r>
              <a:rPr lang="en-US" dirty="0" smtClean="0">
                <a:cs typeface="Calibri" pitchFamily="34" charset="0"/>
              </a:rPr>
              <a:t>Groups of Istihala</a:t>
            </a:r>
            <a:endParaRPr lang="en-US" b="1" dirty="0" smtClean="0">
              <a:cs typeface="Calibri" pitchFamily="34" charset="0"/>
            </a:endParaRPr>
          </a:p>
          <a:p>
            <a:pPr>
              <a:lnSpc>
                <a:spcPct val="200000"/>
              </a:lnSpc>
              <a:spcBef>
                <a:spcPts val="600"/>
              </a:spcBef>
              <a:defRPr/>
            </a:pPr>
            <a:r>
              <a:rPr lang="en-US" dirty="0" smtClean="0"/>
              <a:t>Muslim opinions on Istihala</a:t>
            </a:r>
            <a:endParaRPr lang="ar-KW" dirty="0" smtClean="0"/>
          </a:p>
          <a:p>
            <a:pPr marL="457200" indent="-457200">
              <a:lnSpc>
                <a:spcPct val="200000"/>
              </a:lnSpc>
              <a:spcBef>
                <a:spcPts val="600"/>
              </a:spcBef>
              <a:defRPr/>
            </a:pPr>
            <a:r>
              <a:rPr lang="en-US" dirty="0" smtClean="0">
                <a:cs typeface="Times New Roman" pitchFamily="18" charset="0"/>
              </a:rPr>
              <a:t>Conclusions</a:t>
            </a:r>
          </a:p>
          <a:p>
            <a:pPr marL="457200" indent="-457200">
              <a:lnSpc>
                <a:spcPct val="200000"/>
              </a:lnSpc>
              <a:spcBef>
                <a:spcPts val="600"/>
              </a:spcBef>
              <a:defRPr/>
            </a:pPr>
            <a:r>
              <a:rPr lang="en-US" dirty="0" smtClean="0">
                <a:cs typeface="Times New Roman" pitchFamily="18" charset="0"/>
              </a:rPr>
              <a:t>Recommendations</a:t>
            </a:r>
          </a:p>
        </p:txBody>
      </p:sp>
      <p:pic>
        <p:nvPicPr>
          <p:cNvPr id="12" name="Picture 11" descr="Halal Sciences Academy - Transparency.png"/>
          <p:cNvPicPr>
            <a:picLocks noChangeAspect="1"/>
          </p:cNvPicPr>
          <p:nvPr/>
        </p:nvPicPr>
        <p:blipFill>
          <a:blip r:embed="rId2" cstate="print"/>
          <a:stretch>
            <a:fillRect/>
          </a:stretch>
        </p:blipFill>
        <p:spPr>
          <a:xfrm>
            <a:off x="7143768" y="6211148"/>
            <a:ext cx="1578885" cy="504000"/>
          </a:xfrm>
          <a:prstGeom prst="rect">
            <a:avLst/>
          </a:prstGeom>
        </p:spPr>
      </p:pic>
      <p:sp>
        <p:nvSpPr>
          <p:cNvPr id="19" name="Title 1"/>
          <p:cNvSpPr>
            <a:spLocks noGrp="1"/>
          </p:cNvSpPr>
          <p:nvPr>
            <p:ph type="title"/>
          </p:nvPr>
        </p:nvSpPr>
        <p:spPr>
          <a:xfrm>
            <a:off x="457200" y="142852"/>
            <a:ext cx="8229600" cy="720000"/>
          </a:xfrm>
        </p:spPr>
        <p:txBody>
          <a:bodyPr>
            <a:normAutofit fontScale="90000"/>
          </a:bodyPr>
          <a:lstStyle/>
          <a:p>
            <a:pPr algn="l">
              <a:defRPr/>
            </a:pPr>
            <a:r>
              <a:rPr lang="en-US" dirty="0" smtClean="0">
                <a:ea typeface="ＭＳ Ｐゴシック" charset="-128"/>
                <a:cs typeface="Times New Roman" pitchFamily="18" charset="0"/>
              </a:rPr>
              <a:t>Content</a:t>
            </a:r>
            <a:endParaRPr lang="en-MY" dirty="0">
              <a:ea typeface="ＭＳ Ｐゴシック" charset="-128"/>
              <a:cs typeface="Times New Roman" pitchFamily="18" charset="0"/>
            </a:endParaRPr>
          </a:p>
        </p:txBody>
      </p:sp>
      <p:sp>
        <p:nvSpPr>
          <p:cNvPr id="20" name="Rectangle 19"/>
          <p:cNvSpPr/>
          <p:nvPr/>
        </p:nvSpPr>
        <p:spPr>
          <a:xfrm>
            <a:off x="-32" y="1000108"/>
            <a:ext cx="9180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ectangle 20"/>
          <p:cNvSpPr/>
          <p:nvPr/>
        </p:nvSpPr>
        <p:spPr>
          <a:xfrm>
            <a:off x="5629520" y="1000108"/>
            <a:ext cx="1800000"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ectangle 21"/>
          <p:cNvSpPr/>
          <p:nvPr/>
        </p:nvSpPr>
        <p:spPr>
          <a:xfrm>
            <a:off x="7415470" y="1000108"/>
            <a:ext cx="1800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Rectangle 22"/>
          <p:cNvSpPr/>
          <p:nvPr/>
        </p:nvSpPr>
        <p:spPr>
          <a:xfrm>
            <a:off x="-32" y="1000108"/>
            <a:ext cx="360000" cy="10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12"/>
          <p:cNvSpPr txBox="1"/>
          <p:nvPr/>
        </p:nvSpPr>
        <p:spPr>
          <a:xfrm>
            <a:off x="214282" y="6382100"/>
            <a:ext cx="2156360"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100" dirty="0" smtClean="0"/>
              <a:t>© Halal Sciences Academy Limited</a:t>
            </a:r>
            <a:endParaRPr lang="en-IN" sz="11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4150" y="3048000"/>
            <a:ext cx="8534400"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200000"/>
              </a:lnSpc>
              <a:defRPr/>
            </a:pPr>
            <a:r>
              <a:rPr lang="en-US" sz="2600" dirty="0">
                <a:latin typeface="+mn-lt"/>
                <a:cs typeface="Simplified Arabic" pitchFamily="18" charset="-78"/>
              </a:rPr>
              <a:t>2. If proteins are denatured in the living cell, they become deformed, and the cell activity become disrupted and possibly become dead.</a:t>
            </a:r>
          </a:p>
        </p:txBody>
      </p:sp>
      <p:sp>
        <p:nvSpPr>
          <p:cNvPr id="54275" name="Rectangle 1"/>
          <p:cNvSpPr>
            <a:spLocks noChangeArrowheads="1"/>
          </p:cNvSpPr>
          <p:nvPr/>
        </p:nvSpPr>
        <p:spPr bwMode="auto">
          <a:xfrm>
            <a:off x="184150" y="381000"/>
            <a:ext cx="8534400" cy="2392363"/>
          </a:xfrm>
          <a:prstGeom prst="rect">
            <a:avLst/>
          </a:prstGeom>
          <a:noFill/>
          <a:ln w="9525">
            <a:noFill/>
            <a:miter lim="800000"/>
            <a:headEnd/>
            <a:tailEnd/>
          </a:ln>
        </p:spPr>
        <p:txBody>
          <a:bodyPr>
            <a:spAutoFit/>
          </a:bodyPr>
          <a:lstStyle/>
          <a:p>
            <a:pPr marL="457200" indent="-457200" algn="just">
              <a:lnSpc>
                <a:spcPct val="200000"/>
              </a:lnSpc>
              <a:buFont typeface="Courier New" pitchFamily="49" charset="0"/>
              <a:buChar char="o"/>
            </a:pPr>
            <a:r>
              <a:rPr lang="en-US" sz="2600">
                <a:latin typeface="Simplified Arabic" pitchFamily="18" charset="-78"/>
                <a:cs typeface="Simplified Arabic" pitchFamily="18" charset="-78"/>
              </a:rPr>
              <a:t>Denaturing agents include acid, alkaline, high temperature, radiation, or some organic solvents (such as alcohol or chloroform).</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3352800"/>
            <a:ext cx="8534400" cy="2392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200000"/>
              </a:lnSpc>
              <a:defRPr/>
            </a:pPr>
            <a:r>
              <a:rPr lang="en-US" sz="2600" dirty="0">
                <a:latin typeface="+mn-lt"/>
                <a:cs typeface="Simplified Arabic" pitchFamily="18" charset="-78"/>
              </a:rPr>
              <a:t>4. Denaturation of proteins can cause partial change in chemical properties and loss of a wide range of physical properties, such as solubility.</a:t>
            </a:r>
            <a:endParaRPr lang="ar-KW" sz="2600" dirty="0">
              <a:latin typeface="+mn-lt"/>
              <a:cs typeface="Simplified Arabic" pitchFamily="18" charset="-78"/>
            </a:endParaRPr>
          </a:p>
        </p:txBody>
      </p:sp>
      <p:sp>
        <p:nvSpPr>
          <p:cNvPr id="3" name="Rectangle 2"/>
          <p:cNvSpPr/>
          <p:nvPr/>
        </p:nvSpPr>
        <p:spPr>
          <a:xfrm>
            <a:off x="228600" y="304800"/>
            <a:ext cx="8534400" cy="2557463"/>
          </a:xfrm>
          <a:prstGeom prst="rect">
            <a:avLst/>
          </a:prstGeom>
        </p:spPr>
        <p:txBody>
          <a:bodyPr>
            <a:spAutoFit/>
          </a:bodyPr>
          <a:lstStyle/>
          <a:p>
            <a:pPr algn="just">
              <a:lnSpc>
                <a:spcPct val="200000"/>
              </a:lnSpc>
              <a:defRPr/>
            </a:pPr>
            <a:r>
              <a:rPr lang="en-US" sz="2800" dirty="0">
                <a:latin typeface="+mn-lt"/>
              </a:rPr>
              <a:t>3. Denatured proteins retain their protein status, meaning that the actual protein material is still present in the denatured protein sample.</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4150" y="842963"/>
            <a:ext cx="8534400" cy="5694362"/>
          </a:xfrm>
          <a:prstGeom prst="rect">
            <a:avLst/>
          </a:prstGeom>
          <a:noFill/>
          <a:ln w="9525">
            <a:noFill/>
            <a:miter lim="800000"/>
            <a:headEnd/>
            <a:tailEnd/>
          </a:ln>
        </p:spPr>
        <p:txBody>
          <a:bodyPr>
            <a:spAutoFit/>
          </a:bodyPr>
          <a:lstStyle/>
          <a:p>
            <a:pPr marL="342900" indent="-342900" algn="just">
              <a:lnSpc>
                <a:spcPct val="200000"/>
              </a:lnSpc>
              <a:buFont typeface="Courier New" pitchFamily="49" charset="0"/>
              <a:buChar char="o"/>
            </a:pPr>
            <a:r>
              <a:rPr lang="en-US" sz="2600">
                <a:latin typeface="Simplified Arabic" pitchFamily="18" charset="-78"/>
                <a:cs typeface="Simplified Arabic" pitchFamily="18" charset="-78"/>
              </a:rPr>
              <a:t>Any chemical reaction that causes a complete chemical change in the original compound. </a:t>
            </a:r>
          </a:p>
          <a:p>
            <a:pPr marL="342900" indent="-342900" algn="just">
              <a:lnSpc>
                <a:spcPct val="200000"/>
              </a:lnSpc>
              <a:buFont typeface="Courier New" pitchFamily="49" charset="0"/>
              <a:buChar char="o"/>
            </a:pPr>
            <a:r>
              <a:rPr lang="en-US" sz="2600">
                <a:latin typeface="Simplified Arabic" pitchFamily="18" charset="-78"/>
                <a:cs typeface="Simplified Arabic" pitchFamily="18" charset="-78"/>
              </a:rPr>
              <a:t>The final compound carries a new name and new description. </a:t>
            </a:r>
          </a:p>
          <a:p>
            <a:pPr marL="342900" indent="-342900" algn="just">
              <a:lnSpc>
                <a:spcPct val="200000"/>
              </a:lnSpc>
              <a:buFont typeface="Courier New" pitchFamily="49" charset="0"/>
              <a:buChar char="o"/>
            </a:pPr>
            <a:r>
              <a:rPr lang="en-US" sz="2600">
                <a:latin typeface="Simplified Arabic" pitchFamily="18" charset="-78"/>
                <a:cs typeface="Simplified Arabic" pitchFamily="18" charset="-78"/>
              </a:rPr>
              <a:t>That is, the original compound is no longer present nor can it be tracked in the final product after the chemical reaction.</a:t>
            </a:r>
            <a:endParaRPr lang="ar-KW" sz="2600">
              <a:latin typeface="Simplified Arabic" pitchFamily="18" charset="-78"/>
              <a:cs typeface="Simplified Arabic" pitchFamily="18" charset="-78"/>
            </a:endParaRPr>
          </a:p>
        </p:txBody>
      </p:sp>
      <p:sp>
        <p:nvSpPr>
          <p:cNvPr id="56323" name="Rectangle 4"/>
          <p:cNvSpPr>
            <a:spLocks noChangeArrowheads="1"/>
          </p:cNvSpPr>
          <p:nvPr/>
        </p:nvSpPr>
        <p:spPr bwMode="auto">
          <a:xfrm>
            <a:off x="228600" y="76200"/>
            <a:ext cx="8489950" cy="492125"/>
          </a:xfrm>
          <a:prstGeom prst="rect">
            <a:avLst/>
          </a:prstGeom>
          <a:solidFill>
            <a:srgbClr val="00B050"/>
          </a:solidFill>
          <a:ln w="9525">
            <a:noFill/>
            <a:miter lim="800000"/>
            <a:headEnd/>
            <a:tailEnd/>
          </a:ln>
        </p:spPr>
        <p:txBody>
          <a:bodyPr>
            <a:spAutoFit/>
          </a:bodyPr>
          <a:lstStyle/>
          <a:p>
            <a:r>
              <a:rPr lang="en-US" sz="2600" b="1">
                <a:solidFill>
                  <a:schemeClr val="bg1"/>
                </a:solidFill>
                <a:latin typeface="Simplified Arabic" pitchFamily="18" charset="-78"/>
                <a:cs typeface="Simplified Arabic" pitchFamily="18" charset="-78"/>
              </a:rPr>
              <a:t>Terminologies: Conversion and degradation</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ChangeArrowheads="1"/>
          </p:cNvSpPr>
          <p:nvPr/>
        </p:nvSpPr>
        <p:spPr bwMode="auto">
          <a:xfrm>
            <a:off x="228600" y="990600"/>
            <a:ext cx="8534400" cy="1592263"/>
          </a:xfrm>
          <a:prstGeom prst="rect">
            <a:avLst/>
          </a:prstGeom>
          <a:noFill/>
          <a:ln w="9525">
            <a:noFill/>
            <a:miter lim="800000"/>
            <a:headEnd/>
            <a:tailEnd/>
          </a:ln>
        </p:spPr>
        <p:txBody>
          <a:bodyPr>
            <a:spAutoFit/>
          </a:bodyPr>
          <a:lstStyle/>
          <a:p>
            <a:pPr marL="342900" indent="-342900" algn="just">
              <a:lnSpc>
                <a:spcPct val="200000"/>
              </a:lnSpc>
              <a:buFont typeface="Courier New" pitchFamily="49" charset="0"/>
              <a:buChar char="o"/>
            </a:pPr>
            <a:r>
              <a:rPr lang="en-US" sz="2600">
                <a:latin typeface="Simplified Arabic" pitchFamily="18" charset="-78"/>
                <a:cs typeface="Simplified Arabic" pitchFamily="18" charset="-78"/>
              </a:rPr>
              <a:t>The amount of compound or substance that has been consumed in a particular mixing or chemical reaction.</a:t>
            </a:r>
            <a:endParaRPr lang="ar-KW" sz="2600">
              <a:latin typeface="Simplified Arabic" pitchFamily="18" charset="-78"/>
              <a:cs typeface="Simplified Arabic" pitchFamily="18" charset="-78"/>
            </a:endParaRPr>
          </a:p>
        </p:txBody>
      </p:sp>
      <p:sp>
        <p:nvSpPr>
          <p:cNvPr id="57347" name="Rectangle 4"/>
          <p:cNvSpPr>
            <a:spLocks noChangeArrowheads="1"/>
          </p:cNvSpPr>
          <p:nvPr/>
        </p:nvSpPr>
        <p:spPr bwMode="auto">
          <a:xfrm>
            <a:off x="228600" y="304800"/>
            <a:ext cx="8489950" cy="492125"/>
          </a:xfrm>
          <a:prstGeom prst="rect">
            <a:avLst/>
          </a:prstGeom>
          <a:solidFill>
            <a:srgbClr val="00B050"/>
          </a:solidFill>
          <a:ln w="9525">
            <a:noFill/>
            <a:miter lim="800000"/>
            <a:headEnd/>
            <a:tailEnd/>
          </a:ln>
        </p:spPr>
        <p:txBody>
          <a:bodyPr>
            <a:spAutoFit/>
          </a:bodyPr>
          <a:lstStyle/>
          <a:p>
            <a:r>
              <a:rPr lang="en-US" sz="2600" b="1">
                <a:solidFill>
                  <a:schemeClr val="bg1"/>
                </a:solidFill>
                <a:latin typeface="Simplified Arabic" pitchFamily="18" charset="-78"/>
                <a:cs typeface="Simplified Arabic" pitchFamily="18" charset="-78"/>
              </a:rPr>
              <a:t>Terminologies: Consumption </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57200" y="1143000"/>
            <a:ext cx="8305800" cy="5694363"/>
          </a:xfrm>
          <a:prstGeom prst="rect">
            <a:avLst/>
          </a:prstGeom>
          <a:noFill/>
          <a:ln w="9525">
            <a:noFill/>
            <a:miter lim="800000"/>
            <a:headEnd/>
            <a:tailEnd/>
          </a:ln>
        </p:spPr>
        <p:txBody>
          <a:bodyPr>
            <a:spAutoFit/>
          </a:bodyPr>
          <a:lstStyle/>
          <a:p>
            <a:pPr marL="457200" indent="-457200" algn="just">
              <a:lnSpc>
                <a:spcPct val="200000"/>
              </a:lnSpc>
              <a:buFont typeface="Courier New" pitchFamily="49" charset="0"/>
              <a:buChar char="o"/>
            </a:pPr>
            <a:r>
              <a:rPr lang="en-US" sz="2600">
                <a:latin typeface="Simplified Arabic" pitchFamily="18" charset="-78"/>
                <a:cs typeface="Simplified Arabic" pitchFamily="18" charset="-78"/>
              </a:rPr>
              <a:t>Collagen and gelatin of Haram/Najis origins</a:t>
            </a:r>
          </a:p>
          <a:p>
            <a:pPr marL="457200" indent="-457200" algn="just">
              <a:lnSpc>
                <a:spcPct val="200000"/>
              </a:lnSpc>
              <a:buFont typeface="Courier New" pitchFamily="49" charset="0"/>
              <a:buChar char="o"/>
            </a:pPr>
            <a:r>
              <a:rPr lang="en-US" sz="2600">
                <a:latin typeface="Simplified Arabic" pitchFamily="18" charset="-78"/>
                <a:cs typeface="Simplified Arabic" pitchFamily="18" charset="-78"/>
              </a:rPr>
              <a:t>Alcohol from Haram/Najis sources</a:t>
            </a:r>
          </a:p>
          <a:p>
            <a:pPr marL="457200" indent="-457200" algn="just">
              <a:lnSpc>
                <a:spcPct val="200000"/>
              </a:lnSpc>
              <a:buFont typeface="Courier New" pitchFamily="49" charset="0"/>
              <a:buChar char="o"/>
            </a:pPr>
            <a:r>
              <a:rPr lang="en-US" sz="2600">
                <a:latin typeface="Simplified Arabic" pitchFamily="18" charset="-78"/>
                <a:cs typeface="Simplified Arabic" pitchFamily="18" charset="-78"/>
              </a:rPr>
              <a:t>Fat of Haram/Najis origins</a:t>
            </a:r>
          </a:p>
          <a:p>
            <a:pPr marL="457200" indent="-457200" algn="just">
              <a:lnSpc>
                <a:spcPct val="200000"/>
              </a:lnSpc>
              <a:buFont typeface="Courier New" pitchFamily="49" charset="0"/>
              <a:buChar char="o"/>
            </a:pPr>
            <a:r>
              <a:rPr lang="en-US" sz="2600">
                <a:latin typeface="Simplified Arabic" pitchFamily="18" charset="-78"/>
                <a:cs typeface="Simplified Arabic" pitchFamily="18" charset="-78"/>
              </a:rPr>
              <a:t>Rennet of dead animals or pig’s origins</a:t>
            </a:r>
          </a:p>
          <a:p>
            <a:pPr marL="457200" indent="-457200" algn="just">
              <a:lnSpc>
                <a:spcPct val="200000"/>
              </a:lnSpc>
              <a:buFont typeface="Courier New" pitchFamily="49" charset="0"/>
              <a:buChar char="o"/>
            </a:pPr>
            <a:r>
              <a:rPr lang="en-US" sz="2600">
                <a:latin typeface="Simplified Arabic" pitchFamily="18" charset="-78"/>
                <a:cs typeface="Simplified Arabic" pitchFamily="18" charset="-78"/>
              </a:rPr>
              <a:t>Blood plasma</a:t>
            </a:r>
          </a:p>
          <a:p>
            <a:pPr marL="457200" indent="-457200" algn="just">
              <a:lnSpc>
                <a:spcPct val="200000"/>
              </a:lnSpc>
              <a:buFont typeface="Courier New" pitchFamily="49" charset="0"/>
              <a:buChar char="o"/>
            </a:pPr>
            <a:r>
              <a:rPr lang="en-US" sz="2600">
                <a:latin typeface="Simplified Arabic" pitchFamily="18" charset="-78"/>
                <a:cs typeface="Simplified Arabic" pitchFamily="18" charset="-78"/>
              </a:rPr>
              <a:t>Non-traditional feeds: of blood, dead animals and pig’s by-products</a:t>
            </a:r>
            <a:endParaRPr lang="ar-SA" sz="2600">
              <a:latin typeface="Simplified Arabic" pitchFamily="18" charset="-78"/>
              <a:cs typeface="Simplified Arabic" pitchFamily="18" charset="-78"/>
            </a:endParaRPr>
          </a:p>
        </p:txBody>
      </p:sp>
      <p:sp>
        <p:nvSpPr>
          <p:cNvPr id="5" name="Rectangle 4"/>
          <p:cNvSpPr/>
          <p:nvPr/>
        </p:nvSpPr>
        <p:spPr>
          <a:xfrm>
            <a:off x="152400" y="79375"/>
            <a:ext cx="8763000" cy="1155700"/>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just" rtl="0">
              <a:lnSpc>
                <a:spcPct val="150000"/>
              </a:lnSpc>
              <a:defRPr/>
            </a:pPr>
            <a:r>
              <a:rPr lang="en-US" sz="2400" b="1" dirty="0">
                <a:solidFill>
                  <a:schemeClr val="bg1"/>
                </a:solidFill>
                <a:latin typeface="Simplified Arabic" pitchFamily="18" charset="-78"/>
                <a:cs typeface="Simplified Arabic" pitchFamily="18" charset="-78"/>
              </a:rPr>
              <a:t>Applications </a:t>
            </a:r>
            <a:r>
              <a:rPr lang="en-US" sz="2400" b="1" dirty="0" smtClean="0">
                <a:solidFill>
                  <a:schemeClr val="bg1"/>
                </a:solidFill>
                <a:latin typeface="Simplified Arabic" pitchFamily="18" charset="-78"/>
                <a:cs typeface="Simplified Arabic" pitchFamily="18" charset="-78"/>
              </a:rPr>
              <a:t>of Haram/Najis materials as </a:t>
            </a:r>
            <a:r>
              <a:rPr lang="en-US" sz="2400" b="1" dirty="0">
                <a:solidFill>
                  <a:schemeClr val="bg1"/>
                </a:solidFill>
                <a:latin typeface="Simplified Arabic" pitchFamily="18" charset="-78"/>
                <a:cs typeface="Simplified Arabic" pitchFamily="18" charset="-78"/>
              </a:rPr>
              <a:t>models for </a:t>
            </a:r>
            <a:r>
              <a:rPr lang="en-US" sz="2400" b="1" dirty="0" smtClean="0">
                <a:solidFill>
                  <a:schemeClr val="bg1"/>
                </a:solidFill>
                <a:latin typeface="Simplified Arabic" pitchFamily="18" charset="-78"/>
                <a:cs typeface="Simplified Arabic" pitchFamily="18" charset="-78"/>
              </a:rPr>
              <a:t>Istihala and </a:t>
            </a:r>
            <a:r>
              <a:rPr lang="en-US" sz="2400" b="1" dirty="0">
                <a:solidFill>
                  <a:schemeClr val="bg1"/>
                </a:solidFill>
                <a:latin typeface="Simplified Arabic" pitchFamily="18" charset="-78"/>
                <a:cs typeface="Simplified Arabic" pitchFamily="18" charset="-78"/>
              </a:rPr>
              <a:t>discussion</a:t>
            </a:r>
            <a:endParaRPr lang="ar-SA" sz="2400" b="1" dirty="0" smtClean="0">
              <a:solidFill>
                <a:schemeClr val="bg1"/>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3"/>
          <p:cNvPicPr>
            <a:picLocks noChangeAspect="1" noChangeArrowheads="1"/>
          </p:cNvPicPr>
          <p:nvPr/>
        </p:nvPicPr>
        <p:blipFill>
          <a:blip r:embed="rId2"/>
          <a:srcRect/>
          <a:stretch>
            <a:fillRect/>
          </a:stretch>
        </p:blipFill>
        <p:spPr bwMode="auto">
          <a:xfrm>
            <a:off x="0" y="3657600"/>
            <a:ext cx="2033588" cy="1355725"/>
          </a:xfrm>
          <a:prstGeom prst="rect">
            <a:avLst/>
          </a:prstGeom>
          <a:noFill/>
          <a:ln w="9525">
            <a:noFill/>
            <a:miter lim="800000"/>
            <a:headEnd/>
            <a:tailEnd/>
          </a:ln>
        </p:spPr>
      </p:pic>
      <p:pic>
        <p:nvPicPr>
          <p:cNvPr id="59395" name="Picture 15"/>
          <p:cNvPicPr>
            <a:picLocks noChangeAspect="1" noChangeArrowheads="1"/>
          </p:cNvPicPr>
          <p:nvPr/>
        </p:nvPicPr>
        <p:blipFill>
          <a:blip r:embed="rId3"/>
          <a:srcRect/>
          <a:stretch>
            <a:fillRect/>
          </a:stretch>
        </p:blipFill>
        <p:spPr bwMode="auto">
          <a:xfrm>
            <a:off x="4419600" y="3886200"/>
            <a:ext cx="928688" cy="1276350"/>
          </a:xfrm>
          <a:prstGeom prst="rect">
            <a:avLst/>
          </a:prstGeom>
          <a:noFill/>
          <a:ln w="9525">
            <a:noFill/>
            <a:miter lim="800000"/>
            <a:headEnd/>
            <a:tailEnd/>
          </a:ln>
        </p:spPr>
      </p:pic>
      <p:pic>
        <p:nvPicPr>
          <p:cNvPr id="59396" name="Picture 16"/>
          <p:cNvPicPr>
            <a:picLocks noChangeAspect="1" noChangeArrowheads="1"/>
          </p:cNvPicPr>
          <p:nvPr/>
        </p:nvPicPr>
        <p:blipFill>
          <a:blip r:embed="rId4"/>
          <a:srcRect/>
          <a:stretch>
            <a:fillRect/>
          </a:stretch>
        </p:blipFill>
        <p:spPr bwMode="auto">
          <a:xfrm>
            <a:off x="3429000" y="3810000"/>
            <a:ext cx="1071563" cy="1500188"/>
          </a:xfrm>
          <a:prstGeom prst="rect">
            <a:avLst/>
          </a:prstGeom>
          <a:noFill/>
          <a:ln w="9525">
            <a:noFill/>
            <a:miter lim="800000"/>
            <a:headEnd/>
            <a:tailEnd/>
          </a:ln>
        </p:spPr>
      </p:pic>
      <p:pic>
        <p:nvPicPr>
          <p:cNvPr id="59397" name="Picture 17"/>
          <p:cNvPicPr>
            <a:picLocks noChangeAspect="1" noChangeArrowheads="1"/>
          </p:cNvPicPr>
          <p:nvPr/>
        </p:nvPicPr>
        <p:blipFill>
          <a:blip r:embed="rId5"/>
          <a:srcRect/>
          <a:stretch>
            <a:fillRect/>
          </a:stretch>
        </p:blipFill>
        <p:spPr bwMode="auto">
          <a:xfrm>
            <a:off x="69850" y="4953000"/>
            <a:ext cx="1758950" cy="1844675"/>
          </a:xfrm>
          <a:prstGeom prst="rect">
            <a:avLst/>
          </a:prstGeom>
          <a:noFill/>
          <a:ln w="9525">
            <a:noFill/>
            <a:miter lim="800000"/>
            <a:headEnd/>
            <a:tailEnd/>
          </a:ln>
        </p:spPr>
      </p:pic>
      <p:pic>
        <p:nvPicPr>
          <p:cNvPr id="59398" name="Picture 4"/>
          <p:cNvPicPr>
            <a:picLocks noChangeAspect="1" noChangeArrowheads="1"/>
          </p:cNvPicPr>
          <p:nvPr/>
        </p:nvPicPr>
        <p:blipFill>
          <a:blip r:embed="rId6"/>
          <a:srcRect/>
          <a:stretch>
            <a:fillRect/>
          </a:stretch>
        </p:blipFill>
        <p:spPr bwMode="auto">
          <a:xfrm>
            <a:off x="1981200" y="4953000"/>
            <a:ext cx="1371600" cy="1905000"/>
          </a:xfrm>
          <a:prstGeom prst="rect">
            <a:avLst/>
          </a:prstGeom>
          <a:noFill/>
          <a:ln w="9525">
            <a:noFill/>
            <a:miter lim="800000"/>
            <a:headEnd/>
            <a:tailEnd/>
          </a:ln>
        </p:spPr>
      </p:pic>
      <p:pic>
        <p:nvPicPr>
          <p:cNvPr id="59399" name="Picture 9"/>
          <p:cNvPicPr>
            <a:picLocks noChangeAspect="1" noChangeArrowheads="1"/>
          </p:cNvPicPr>
          <p:nvPr/>
        </p:nvPicPr>
        <p:blipFill>
          <a:blip r:embed="rId7"/>
          <a:srcRect/>
          <a:stretch>
            <a:fillRect/>
          </a:stretch>
        </p:blipFill>
        <p:spPr bwMode="auto">
          <a:xfrm>
            <a:off x="6858000" y="5353050"/>
            <a:ext cx="2257425" cy="1504950"/>
          </a:xfrm>
          <a:prstGeom prst="rect">
            <a:avLst/>
          </a:prstGeom>
          <a:noFill/>
          <a:ln w="9525">
            <a:noFill/>
            <a:miter lim="800000"/>
            <a:headEnd/>
            <a:tailEnd/>
          </a:ln>
        </p:spPr>
      </p:pic>
      <p:pic>
        <p:nvPicPr>
          <p:cNvPr id="59400" name="Picture 12"/>
          <p:cNvPicPr>
            <a:picLocks noChangeAspect="1" noChangeArrowheads="1"/>
          </p:cNvPicPr>
          <p:nvPr/>
        </p:nvPicPr>
        <p:blipFill>
          <a:blip r:embed="rId8"/>
          <a:srcRect/>
          <a:stretch>
            <a:fillRect/>
          </a:stretch>
        </p:blipFill>
        <p:spPr bwMode="auto">
          <a:xfrm>
            <a:off x="3429000" y="5311775"/>
            <a:ext cx="1295400" cy="1522413"/>
          </a:xfrm>
          <a:prstGeom prst="rect">
            <a:avLst/>
          </a:prstGeom>
          <a:noFill/>
          <a:ln w="9525">
            <a:noFill/>
            <a:miter lim="800000"/>
            <a:headEnd/>
            <a:tailEnd/>
          </a:ln>
        </p:spPr>
      </p:pic>
      <p:pic>
        <p:nvPicPr>
          <p:cNvPr id="59401" name="Picture 13"/>
          <p:cNvPicPr>
            <a:picLocks noChangeAspect="1" noChangeArrowheads="1"/>
          </p:cNvPicPr>
          <p:nvPr/>
        </p:nvPicPr>
        <p:blipFill>
          <a:blip r:embed="rId9"/>
          <a:srcRect/>
          <a:stretch>
            <a:fillRect/>
          </a:stretch>
        </p:blipFill>
        <p:spPr bwMode="auto">
          <a:xfrm>
            <a:off x="4800600" y="5867400"/>
            <a:ext cx="1193800" cy="895350"/>
          </a:xfrm>
          <a:prstGeom prst="rect">
            <a:avLst/>
          </a:prstGeom>
          <a:noFill/>
          <a:ln w="9525">
            <a:noFill/>
            <a:miter lim="800000"/>
            <a:headEnd/>
            <a:tailEnd/>
          </a:ln>
        </p:spPr>
      </p:pic>
      <p:sp>
        <p:nvSpPr>
          <p:cNvPr id="12" name="Text Box 4"/>
          <p:cNvSpPr txBox="1">
            <a:spLocks noChangeArrowheads="1"/>
          </p:cNvSpPr>
          <p:nvPr/>
        </p:nvSpPr>
        <p:spPr bwMode="auto">
          <a:xfrm>
            <a:off x="304800" y="76200"/>
            <a:ext cx="8382000" cy="3359150"/>
          </a:xfrm>
          <a:prstGeom prst="rect">
            <a:avLst/>
          </a:prstGeom>
          <a:noFill/>
          <a:ln w="9525">
            <a:noFill/>
            <a:miter lim="800000"/>
            <a:headEnd/>
            <a:tailEnd/>
          </a:ln>
        </p:spPr>
        <p:txBody>
          <a:bodyPr>
            <a:spAutoFit/>
          </a:bodyPr>
          <a:lstStyle/>
          <a:p>
            <a:pPr algn="just">
              <a:lnSpc>
                <a:spcPct val="150000"/>
              </a:lnSpc>
              <a:defRPr/>
            </a:pPr>
            <a:r>
              <a:rPr lang="en-GB" sz="2400" dirty="0">
                <a:latin typeface="+mn-lt"/>
              </a:rPr>
              <a:t>These materials exist in many food and non-food items such as candies, chewing gum, bread, cakes, cheese, whey, GMO’s, vitamins, and consumer items such as commercial hand soap (blocks or liquid), shampoo, detergents, toothpastes, deodorants, cosmetics, and skin care products, such as </a:t>
            </a:r>
            <a:r>
              <a:rPr lang="en-US" sz="2400" dirty="0">
                <a:latin typeface="+mn-lt"/>
              </a:rPr>
              <a:t>skin </a:t>
            </a:r>
            <a:r>
              <a:rPr lang="en-GB" sz="2400" dirty="0">
                <a:latin typeface="+mn-lt"/>
              </a:rPr>
              <a:t>moisturiser, pharmaceuticals as well as in feed.</a:t>
            </a:r>
            <a:endParaRPr lang="en-US" sz="2400" dirty="0">
              <a:latin typeface="+mn-lt"/>
            </a:endParaRPr>
          </a:p>
        </p:txBody>
      </p:sp>
      <p:pic>
        <p:nvPicPr>
          <p:cNvPr id="59403" name="Picture 7"/>
          <p:cNvPicPr>
            <a:picLocks noChangeAspect="1" noChangeArrowheads="1"/>
          </p:cNvPicPr>
          <p:nvPr/>
        </p:nvPicPr>
        <p:blipFill>
          <a:blip r:embed="rId10"/>
          <a:srcRect/>
          <a:stretch>
            <a:fillRect/>
          </a:stretch>
        </p:blipFill>
        <p:spPr bwMode="auto">
          <a:xfrm>
            <a:off x="6731000" y="3371850"/>
            <a:ext cx="2413000" cy="1809750"/>
          </a:xfrm>
          <a:prstGeom prst="rect">
            <a:avLst/>
          </a:prstGeom>
          <a:noFill/>
          <a:ln w="9525">
            <a:noFill/>
            <a:miter lim="800000"/>
            <a:headEnd/>
            <a:tailEnd/>
          </a:ln>
        </p:spPr>
      </p:pic>
      <p:pic>
        <p:nvPicPr>
          <p:cNvPr id="14" name="Picture 3"/>
          <p:cNvPicPr>
            <a:picLocks noChangeAspect="1" noChangeArrowheads="1"/>
          </p:cNvPicPr>
          <p:nvPr/>
        </p:nvPicPr>
        <p:blipFill>
          <a:blip r:embed="rId11">
            <a:extLst/>
          </a:blip>
          <a:srcRect/>
          <a:stretch>
            <a:fillRect/>
          </a:stretch>
        </p:blipFill>
        <p:spPr bwMode="auto">
          <a:xfrm>
            <a:off x="1981200" y="3657600"/>
            <a:ext cx="1360800" cy="1143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pic>
        <p:nvPicPr>
          <p:cNvPr id="59405" name="Picture 2" descr="F:\New folder\2898778558.jpg"/>
          <p:cNvPicPr>
            <a:picLocks noChangeAspect="1" noChangeArrowheads="1"/>
          </p:cNvPicPr>
          <p:nvPr/>
        </p:nvPicPr>
        <p:blipFill>
          <a:blip r:embed="rId12"/>
          <a:srcRect/>
          <a:stretch>
            <a:fillRect/>
          </a:stretch>
        </p:blipFill>
        <p:spPr bwMode="auto">
          <a:xfrm>
            <a:off x="5410200" y="3581400"/>
            <a:ext cx="1219200" cy="914400"/>
          </a:xfrm>
          <a:prstGeom prst="rect">
            <a:avLst/>
          </a:prstGeom>
          <a:noFill/>
          <a:ln w="9525">
            <a:noFill/>
            <a:miter lim="800000"/>
            <a:headEnd/>
            <a:tailEnd/>
          </a:ln>
        </p:spPr>
      </p:pic>
      <p:pic>
        <p:nvPicPr>
          <p:cNvPr id="59406" name="Picture 12" descr="F:\New folder\2900194180.jpg"/>
          <p:cNvPicPr>
            <a:picLocks noChangeAspect="1" noChangeArrowheads="1"/>
          </p:cNvPicPr>
          <p:nvPr/>
        </p:nvPicPr>
        <p:blipFill>
          <a:blip r:embed="rId13"/>
          <a:srcRect/>
          <a:stretch>
            <a:fillRect/>
          </a:stretch>
        </p:blipFill>
        <p:spPr bwMode="auto">
          <a:xfrm>
            <a:off x="5410200" y="4572000"/>
            <a:ext cx="1347788" cy="1219200"/>
          </a:xfrm>
          <a:prstGeom prst="rect">
            <a:avLst/>
          </a:prstGeom>
          <a:noFill/>
          <a:ln w="9525">
            <a:noFill/>
            <a:miter lim="800000"/>
            <a:headEnd/>
            <a:tailEnd/>
          </a:ln>
        </p:spPr>
      </p:pic>
      <p:sp>
        <p:nvSpPr>
          <p:cNvPr id="15" name="Rectangle 1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457200" y="508000"/>
            <a:ext cx="8229600" cy="398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lnSpc>
                <a:spcPct val="200000"/>
              </a:lnSpc>
              <a:buFont typeface="Courier New" pitchFamily="49" charset="0"/>
              <a:buChar char="o"/>
              <a:defRPr/>
            </a:pPr>
            <a:r>
              <a:rPr lang="en-US" sz="2600" dirty="0" smtClean="0">
                <a:latin typeface="+mn-lt"/>
              </a:rPr>
              <a:t>By reviewing the examples to be discussed as models of Istihala, there are strange Islamic views which has been prevailed among Muslim scholars in our modern days that have considered even </a:t>
            </a:r>
            <a:r>
              <a:rPr lang="en-US" sz="2600" b="1" u="sng" dirty="0" smtClean="0">
                <a:latin typeface="+mn-lt"/>
              </a:rPr>
              <a:t>a partial physical change of the core Haram or Najis substances as Istihala!</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457200" y="381000"/>
            <a:ext cx="8229600"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lnSpc>
                <a:spcPct val="200000"/>
              </a:lnSpc>
              <a:buFont typeface="Courier New" pitchFamily="49" charset="0"/>
              <a:buChar char="o"/>
              <a:tabLst>
                <a:tab pos="1885950" algn="l"/>
              </a:tabLst>
              <a:defRPr/>
            </a:pPr>
            <a:r>
              <a:rPr lang="en-US" sz="2600" dirty="0" smtClean="0">
                <a:latin typeface="+mn-lt"/>
              </a:rPr>
              <a:t>By reading their </a:t>
            </a:r>
            <a:r>
              <a:rPr lang="en-US" sz="2600" dirty="0">
                <a:latin typeface="+mn-lt"/>
              </a:rPr>
              <a:t>Islamic </a:t>
            </a:r>
            <a:r>
              <a:rPr lang="en-US" sz="2600" dirty="0" smtClean="0">
                <a:latin typeface="+mn-lt"/>
              </a:rPr>
              <a:t>provision rule of Istihala and the scientific interpretation, one can totally disagree with their rules as in the following examples:</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57200" y="381000"/>
            <a:ext cx="8229600" cy="409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857250" lvl="1" indent="-457200" algn="just">
              <a:lnSpc>
                <a:spcPct val="200000"/>
              </a:lnSpc>
              <a:buFont typeface="+mj-lt"/>
              <a:buAutoNum type="arabicPeriod"/>
              <a:defRPr/>
            </a:pPr>
            <a:r>
              <a:rPr lang="en-US" sz="2600" dirty="0" smtClean="0">
                <a:latin typeface="+mn-lt"/>
              </a:rPr>
              <a:t>Gelatin</a:t>
            </a:r>
            <a:r>
              <a:rPr lang="en-US" sz="2600" dirty="0">
                <a:latin typeface="+mn-lt"/>
              </a:rPr>
              <a:t>, which </a:t>
            </a:r>
            <a:r>
              <a:rPr lang="en-US" sz="2600" dirty="0" smtClean="0">
                <a:latin typeface="+mn-lt"/>
              </a:rPr>
              <a:t>has identical chemical </a:t>
            </a:r>
            <a:r>
              <a:rPr lang="en-US" sz="2600" dirty="0">
                <a:latin typeface="+mn-lt"/>
              </a:rPr>
              <a:t>composition of amino acids to its mother collagen molecule extracted from </a:t>
            </a:r>
            <a:r>
              <a:rPr lang="en-US" sz="2600" dirty="0" smtClean="0">
                <a:latin typeface="+mn-lt"/>
              </a:rPr>
              <a:t>tissue </a:t>
            </a:r>
            <a:r>
              <a:rPr lang="en-US" sz="2600" dirty="0">
                <a:latin typeface="+mn-lt"/>
              </a:rPr>
              <a:t>of </a:t>
            </a:r>
            <a:r>
              <a:rPr lang="en-US" sz="2600" dirty="0" smtClean="0">
                <a:latin typeface="+mn-lt"/>
              </a:rPr>
              <a:t>cow’s or pig’s </a:t>
            </a:r>
            <a:r>
              <a:rPr lang="en-US" sz="2600" dirty="0">
                <a:latin typeface="+mn-lt"/>
              </a:rPr>
              <a:t>skins or </a:t>
            </a:r>
            <a:r>
              <a:rPr lang="en-US" sz="2600" dirty="0" smtClean="0">
                <a:latin typeface="+mn-lt"/>
              </a:rPr>
              <a:t>of cows that were not </a:t>
            </a:r>
            <a:r>
              <a:rPr lang="en-US" sz="2600" dirty="0">
                <a:latin typeface="+mn-lt"/>
              </a:rPr>
              <a:t>slaughtered in a Halal manner will undergo Istihala and become </a:t>
            </a:r>
            <a:r>
              <a:rPr lang="en-US" sz="2600" dirty="0" smtClean="0">
                <a:latin typeface="+mn-lt"/>
              </a:rPr>
              <a:t>Halal.</a:t>
            </a:r>
          </a:p>
        </p:txBody>
      </p:sp>
      <p:pic>
        <p:nvPicPr>
          <p:cNvPr id="62467" name="Picture 4" descr="نتيجة بحث الصور عن ‪chemical gelatin‬‏"/>
          <p:cNvPicPr>
            <a:picLocks noChangeAspect="1" noChangeArrowheads="1"/>
          </p:cNvPicPr>
          <p:nvPr/>
        </p:nvPicPr>
        <p:blipFill>
          <a:blip r:embed="rId2"/>
          <a:srcRect/>
          <a:stretch>
            <a:fillRect/>
          </a:stretch>
        </p:blipFill>
        <p:spPr bwMode="auto">
          <a:xfrm>
            <a:off x="1752600" y="4495800"/>
            <a:ext cx="5186363" cy="1854200"/>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457200" y="381000"/>
            <a:ext cx="8229600"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400050" lvl="1" indent="0" algn="just">
              <a:lnSpc>
                <a:spcPct val="200000"/>
              </a:lnSpc>
              <a:defRPr/>
            </a:pPr>
            <a:r>
              <a:rPr lang="en-US" sz="2600" dirty="0" smtClean="0">
                <a:latin typeface="+mn-lt"/>
              </a:rPr>
              <a:t>2. Glycerin from Haram sources that has been subjected to chemical reactions it is not now fat but another substance, therefore it has undergone Istihala</a:t>
            </a:r>
          </a:p>
        </p:txBody>
      </p:sp>
      <p:sp>
        <p:nvSpPr>
          <p:cNvPr id="4" name="Text Box 4"/>
          <p:cNvSpPr txBox="1">
            <a:spLocks noChangeArrowheads="1"/>
          </p:cNvSpPr>
          <p:nvPr/>
        </p:nvSpPr>
        <p:spPr bwMode="auto">
          <a:xfrm>
            <a:off x="457200" y="3067050"/>
            <a:ext cx="8229600"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857250" lvl="1" indent="-457200" algn="just">
              <a:lnSpc>
                <a:spcPct val="200000"/>
              </a:lnSpc>
              <a:buFont typeface="Courier New" pitchFamily="49" charset="0"/>
              <a:buChar char="o"/>
              <a:defRPr/>
            </a:pPr>
            <a:r>
              <a:rPr lang="en-US" sz="2600" dirty="0" smtClean="0">
                <a:latin typeface="+mn-lt"/>
              </a:rPr>
              <a:t>What follows is that soap </a:t>
            </a:r>
            <a:r>
              <a:rPr lang="en-US" sz="2600" dirty="0">
                <a:latin typeface="+mn-lt"/>
              </a:rPr>
              <a:t>produced from </a:t>
            </a:r>
            <a:r>
              <a:rPr lang="en-US" sz="2600" dirty="0" smtClean="0">
                <a:latin typeface="+mn-lt"/>
              </a:rPr>
              <a:t>Haram/Najis fat sources, </a:t>
            </a:r>
            <a:r>
              <a:rPr lang="en-US" sz="2600" dirty="0">
                <a:latin typeface="+mn-lt"/>
              </a:rPr>
              <a:t>such as </a:t>
            </a:r>
            <a:r>
              <a:rPr lang="en-US" sz="2600" dirty="0" smtClean="0">
                <a:latin typeface="+mn-lt"/>
              </a:rPr>
              <a:t>pig’s </a:t>
            </a:r>
            <a:r>
              <a:rPr lang="en-US" sz="2600" dirty="0">
                <a:latin typeface="+mn-lt"/>
              </a:rPr>
              <a:t>fat, will become Halal</a:t>
            </a:r>
            <a:r>
              <a:rPr lang="en-US" sz="2600" dirty="0" smtClean="0">
                <a:latin typeface="+mn-lt"/>
              </a:rPr>
              <a:t>.</a:t>
            </a:r>
            <a:endParaRPr lang="en-US" sz="2600" dirty="0">
              <a:latin typeface="+mn-lt"/>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81000" y="1066800"/>
            <a:ext cx="8229600" cy="1230313"/>
          </a:xfrm>
          <a:prstGeom prst="rect">
            <a:avLst/>
          </a:prstGeom>
          <a:noFill/>
          <a:ln>
            <a:noFill/>
          </a:ln>
          <a:extLst/>
        </p:spPr>
        <p:txBody>
          <a:bodyPr>
            <a:spAutoFit/>
          </a:bodyPr>
          <a:lstStyle/>
          <a:p>
            <a:pPr marL="457200" indent="-457200" algn="just">
              <a:lnSpc>
                <a:spcPct val="150000"/>
              </a:lnSpc>
              <a:buFont typeface="Courier New" pitchFamily="49" charset="0"/>
              <a:buChar char="o"/>
              <a:defRPr/>
            </a:pPr>
            <a:r>
              <a:rPr lang="en-US" sz="2600" dirty="0">
                <a:latin typeface="+mn-lt"/>
                <a:cs typeface="+mj-cs"/>
              </a:rPr>
              <a:t>Istihala is a polemic/controversial/debatable</a:t>
            </a:r>
            <a:r>
              <a:rPr lang="ar-KW" sz="2600" dirty="0">
                <a:latin typeface="+mn-lt"/>
                <a:cs typeface="+mj-cs"/>
              </a:rPr>
              <a:t> </a:t>
            </a:r>
            <a:r>
              <a:rPr lang="ar-KW" sz="2600" b="1" dirty="0">
                <a:latin typeface="+mn-lt"/>
                <a:cs typeface="+mj-cs"/>
              </a:rPr>
              <a:t>جدلي</a:t>
            </a:r>
            <a:r>
              <a:rPr lang="ar-KW" sz="2600" dirty="0">
                <a:latin typeface="+mn-lt"/>
                <a:cs typeface="+mj-cs"/>
              </a:rPr>
              <a:t> </a:t>
            </a:r>
            <a:r>
              <a:rPr lang="en-US" sz="2600" dirty="0">
                <a:latin typeface="+mn-lt"/>
                <a:cs typeface="+mj-cs"/>
              </a:rPr>
              <a:t>issue among Muslim scholars due to:</a:t>
            </a:r>
          </a:p>
        </p:txBody>
      </p:sp>
      <p:sp>
        <p:nvSpPr>
          <p:cNvPr id="6" name="Rectangle 8"/>
          <p:cNvSpPr>
            <a:spLocks noChangeArrowheads="1"/>
          </p:cNvSpPr>
          <p:nvPr/>
        </p:nvSpPr>
        <p:spPr bwMode="auto">
          <a:xfrm>
            <a:off x="228600" y="219075"/>
            <a:ext cx="8534400" cy="523875"/>
          </a:xfrm>
          <a:prstGeom prst="rect">
            <a:avLst/>
          </a:prstGeom>
          <a:solidFill>
            <a:srgbClr val="00B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defRPr/>
            </a:pPr>
            <a:r>
              <a:rPr lang="en-US" sz="2800" b="1" dirty="0">
                <a:solidFill>
                  <a:schemeClr val="bg1"/>
                </a:solidFill>
                <a:latin typeface="+mn-lt"/>
                <a:cs typeface="Calibri" pitchFamily="34" charset="0"/>
              </a:rPr>
              <a:t>Introduction</a:t>
            </a:r>
          </a:p>
        </p:txBody>
      </p:sp>
      <p:sp>
        <p:nvSpPr>
          <p:cNvPr id="7" name="Rectangle 6"/>
          <p:cNvSpPr>
            <a:spLocks noChangeArrowheads="1"/>
          </p:cNvSpPr>
          <p:nvPr/>
        </p:nvSpPr>
        <p:spPr bwMode="auto">
          <a:xfrm>
            <a:off x="381000" y="2466975"/>
            <a:ext cx="8229600" cy="3629025"/>
          </a:xfrm>
          <a:prstGeom prst="rect">
            <a:avLst/>
          </a:prstGeom>
          <a:noFill/>
          <a:ln>
            <a:noFill/>
          </a:ln>
          <a:extLst/>
        </p:spPr>
        <p:txBody>
          <a:bodyPr>
            <a:spAutoFit/>
          </a:bodyPr>
          <a:lstStyle/>
          <a:p>
            <a:pPr marL="457200" indent="-457200" algn="just">
              <a:lnSpc>
                <a:spcPct val="150000"/>
              </a:lnSpc>
              <a:buFont typeface="Courier New" pitchFamily="49" charset="0"/>
              <a:buChar char="o"/>
              <a:defRPr/>
            </a:pPr>
            <a:r>
              <a:rPr lang="en-US" sz="2600" dirty="0">
                <a:latin typeface="+mn-lt"/>
                <a:cs typeface="+mj-cs"/>
              </a:rPr>
              <a:t>their religious understanding of the nature of containments</a:t>
            </a:r>
            <a:r>
              <a:rPr lang="en-US" sz="2600" b="1" baseline="30000" dirty="0">
                <a:solidFill>
                  <a:srgbClr val="FF0000"/>
                </a:solidFill>
                <a:latin typeface="+mn-lt"/>
              </a:rPr>
              <a:t>1</a:t>
            </a:r>
            <a:r>
              <a:rPr lang="en-US" sz="2600" dirty="0">
                <a:latin typeface="+mn-lt"/>
                <a:cs typeface="+mj-cs"/>
              </a:rPr>
              <a:t> of non-Halal derivatives (</a:t>
            </a:r>
            <a:r>
              <a:rPr lang="en-US" sz="2200" dirty="0">
                <a:solidFill>
                  <a:srgbClr val="FF0000"/>
                </a:solidFill>
                <a:latin typeface="+mn-lt"/>
                <a:cs typeface="+mj-cs"/>
              </a:rPr>
              <a:t>i.e. Haram or Najis</a:t>
            </a:r>
            <a:r>
              <a:rPr lang="en-US" sz="2600" dirty="0">
                <a:latin typeface="+mn-lt"/>
                <a:cs typeface="+mj-cs"/>
              </a:rPr>
              <a:t>) in food and non-food products, </a:t>
            </a:r>
          </a:p>
          <a:p>
            <a:pPr marL="457200" indent="-457200" algn="just">
              <a:lnSpc>
                <a:spcPct val="150000"/>
              </a:lnSpc>
              <a:buFont typeface="Courier New" pitchFamily="49" charset="0"/>
              <a:buChar char="o"/>
              <a:defRPr/>
            </a:pPr>
            <a:r>
              <a:rPr lang="en-US" sz="2600" dirty="0">
                <a:latin typeface="+mn-lt"/>
                <a:cs typeface="+mj-cs"/>
              </a:rPr>
              <a:t>their uses under normal or compulsory condition</a:t>
            </a:r>
            <a:r>
              <a:rPr lang="en-US" sz="2600" b="1" baseline="30000" dirty="0">
                <a:solidFill>
                  <a:srgbClr val="FF0000"/>
                </a:solidFill>
                <a:latin typeface="+mn-lt"/>
                <a:cs typeface="+mj-cs"/>
              </a:rPr>
              <a:t>2</a:t>
            </a:r>
            <a:r>
              <a:rPr lang="en-US" sz="2600" dirty="0">
                <a:latin typeface="+mn-lt"/>
                <a:cs typeface="+mj-cs"/>
              </a:rPr>
              <a:t>, and </a:t>
            </a:r>
          </a:p>
          <a:p>
            <a:pPr marL="457200" indent="-457200" algn="just">
              <a:lnSpc>
                <a:spcPct val="150000"/>
              </a:lnSpc>
              <a:buFont typeface="Courier New" pitchFamily="49" charset="0"/>
              <a:buChar char="o"/>
              <a:defRPr/>
            </a:pPr>
            <a:r>
              <a:rPr lang="en-US" sz="2600" dirty="0">
                <a:latin typeface="+mn-lt"/>
                <a:cs typeface="+mj-cs"/>
              </a:rPr>
              <a:t>whether Istihala in these products has been caused by natural or deliberate means</a:t>
            </a:r>
            <a:r>
              <a:rPr lang="en-US" sz="2600" b="1" baseline="30000" dirty="0">
                <a:solidFill>
                  <a:srgbClr val="FF0000"/>
                </a:solidFill>
                <a:latin typeface="+mn-lt"/>
              </a:rPr>
              <a:t>3</a:t>
            </a:r>
            <a:r>
              <a:rPr lang="en-US" sz="2600" dirty="0">
                <a:latin typeface="+mn-lt"/>
                <a:cs typeface="+mj-cs"/>
              </a:rPr>
              <a:t>.</a:t>
            </a:r>
            <a:endParaRPr lang="ar-KW" sz="2600" dirty="0">
              <a:latin typeface="+mn-lt"/>
              <a:cs typeface="+mj-cs"/>
            </a:endParaRP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57200" y="361950"/>
            <a:ext cx="8229600" cy="558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400050" lvl="1" indent="0" algn="just">
              <a:lnSpc>
                <a:spcPct val="200000"/>
              </a:lnSpc>
              <a:defRPr/>
            </a:pPr>
            <a:r>
              <a:rPr lang="en-US" sz="2600" dirty="0" smtClean="0">
                <a:latin typeface="+mn-lt"/>
              </a:rPr>
              <a:t>3. Amino acids, as a food additives, and rennet from Haram or Najis sources, or even a little amounts of alcohol, because they exist in very small quantities, that is, they have been diluted to the extent that they are considered to be neglected in the final product, has also undergone Istihala by extreme dilution and the final products containing them are Halal.</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57200" y="381000"/>
            <a:ext cx="8229600" cy="158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400050" lvl="1" indent="0" algn="just">
              <a:lnSpc>
                <a:spcPct val="200000"/>
              </a:lnSpc>
              <a:defRPr/>
            </a:pPr>
            <a:r>
              <a:rPr lang="en-US" sz="2600" dirty="0" smtClean="0">
                <a:latin typeface="+mn-lt"/>
              </a:rPr>
              <a:t>4. Plasma isolated from blood is not blood, once isolated it is a </a:t>
            </a:r>
            <a:r>
              <a:rPr lang="en-US" sz="2600" dirty="0">
                <a:latin typeface="+mn-lt"/>
              </a:rPr>
              <a:t>new </a:t>
            </a:r>
            <a:r>
              <a:rPr lang="en-US" sz="2600" dirty="0" smtClean="0">
                <a:latin typeface="+mn-lt"/>
              </a:rPr>
              <a:t>component, and thus has undergone Istihala.</a:t>
            </a:r>
          </a:p>
        </p:txBody>
      </p:sp>
      <p:sp>
        <p:nvSpPr>
          <p:cNvPr id="3" name="Text Box 4"/>
          <p:cNvSpPr txBox="1">
            <a:spLocks noChangeArrowheads="1"/>
          </p:cNvSpPr>
          <p:nvPr/>
        </p:nvSpPr>
        <p:spPr bwMode="auto">
          <a:xfrm>
            <a:off x="457200" y="2438400"/>
            <a:ext cx="8229600"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400050" lvl="1" indent="0" algn="just">
              <a:lnSpc>
                <a:spcPct val="200000"/>
              </a:lnSpc>
              <a:defRPr/>
            </a:pPr>
            <a:r>
              <a:rPr lang="en-US" sz="2600" dirty="0" smtClean="0">
                <a:latin typeface="+mn-lt"/>
              </a:rPr>
              <a:t>5. Blood, pig’s gelatin, and dead meat in feed if they are even deliberately forced to undergo Istihala are now </a:t>
            </a:r>
            <a:r>
              <a:rPr lang="en-US" sz="2600" dirty="0" err="1" smtClean="0">
                <a:latin typeface="+mn-lt"/>
              </a:rPr>
              <a:t>halal</a:t>
            </a:r>
            <a:r>
              <a:rPr lang="en-US" sz="2600" dirty="0" smtClean="0">
                <a:latin typeface="+mn-lt"/>
              </a:rPr>
              <a:t>.</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28600" y="152400"/>
            <a:ext cx="8610600" cy="399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200000"/>
              </a:lnSpc>
              <a:defRPr/>
            </a:pPr>
            <a:r>
              <a:rPr lang="en-US" sz="2600" dirty="0">
                <a:latin typeface="+mn-lt"/>
                <a:cs typeface="Simplified Arabic" pitchFamily="18" charset="-78"/>
              </a:rPr>
              <a:t>Q: Can any of the Haram/Najis material be seen as a new unit that does not belong to its mother Haram/Najis molecule and varies in its chemical composition and chemical and physical properties and carries a new name after separation/ mixing/ dilution? </a:t>
            </a:r>
            <a:endParaRPr lang="ar-KW" sz="2600" dirty="0">
              <a:latin typeface="+mn-lt"/>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28600" y="762000"/>
            <a:ext cx="8610600" cy="319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200000"/>
              </a:lnSpc>
              <a:defRPr/>
            </a:pPr>
            <a:r>
              <a:rPr lang="en-US" sz="2600" dirty="0">
                <a:latin typeface="+mn-lt"/>
                <a:cs typeface="Simplified Arabic" pitchFamily="18" charset="-78"/>
              </a:rPr>
              <a:t>In other words, does the original Haram/Najis material still exist in the final product after the separation/ mixing/ dilution? Or it has been converted to a new product that differ from its original one which has been converted from?</a:t>
            </a:r>
            <a:endParaRPr lang="ar-KW" sz="2600" dirty="0">
              <a:latin typeface="+mn-lt"/>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42900" y="581025"/>
            <a:ext cx="8305800" cy="146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400" dirty="0">
                <a:latin typeface="+mn-lt"/>
              </a:rPr>
              <a:t>This means that the state of prohibition of the original raw material is still in force in the final product.</a:t>
            </a:r>
          </a:p>
        </p:txBody>
      </p:sp>
      <p:sp>
        <p:nvSpPr>
          <p:cNvPr id="3" name="Rectangle 2"/>
          <p:cNvSpPr>
            <a:spLocks noChangeArrowheads="1"/>
          </p:cNvSpPr>
          <p:nvPr/>
        </p:nvSpPr>
        <p:spPr bwMode="auto">
          <a:xfrm>
            <a:off x="342900" y="2495550"/>
            <a:ext cx="8305800" cy="146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400" dirty="0">
                <a:latin typeface="+mn-lt"/>
              </a:rPr>
              <a:t>There are also possible health risks that can be transferred by Haram/Najis material to human.</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57200" y="381000"/>
            <a:ext cx="8229600" cy="478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lnSpc>
                <a:spcPct val="200000"/>
              </a:lnSpc>
              <a:buFont typeface="Courier New" pitchFamily="49" charset="0"/>
              <a:buChar char="o"/>
              <a:defRPr/>
            </a:pPr>
            <a:r>
              <a:rPr lang="en-US" sz="2600" dirty="0" smtClean="0">
                <a:latin typeface="+mn-lt"/>
              </a:rPr>
              <a:t>What makes these </a:t>
            </a:r>
            <a:r>
              <a:rPr lang="en-US" sz="2600" dirty="0">
                <a:latin typeface="+mn-lt"/>
              </a:rPr>
              <a:t>Islamic provision </a:t>
            </a:r>
            <a:r>
              <a:rPr lang="en-US" sz="2600" dirty="0" smtClean="0">
                <a:latin typeface="+mn-lt"/>
              </a:rPr>
              <a:t>rules on these models of Istihala and consumption </a:t>
            </a:r>
            <a:r>
              <a:rPr lang="en-US" sz="2600" u="sng" dirty="0" smtClean="0">
                <a:latin typeface="+mn-lt"/>
              </a:rPr>
              <a:t>weak</a:t>
            </a:r>
            <a:r>
              <a:rPr lang="en-US" sz="2600" dirty="0" smtClean="0">
                <a:latin typeface="+mn-lt"/>
              </a:rPr>
              <a:t>, and </a:t>
            </a:r>
            <a:r>
              <a:rPr lang="en-US" sz="2600" u="sng" dirty="0" smtClean="0">
                <a:latin typeface="+mn-lt"/>
              </a:rPr>
              <a:t>un accepted</a:t>
            </a:r>
            <a:r>
              <a:rPr lang="en-US" sz="2600" dirty="0" smtClean="0">
                <a:latin typeface="+mn-lt"/>
              </a:rPr>
              <a:t>, and support our view that Istihala of the Haram or Najis substance are not Halal are verses from the Quran and the hadith of Prophet Muhammad (peace be upon him).</a:t>
            </a:r>
            <a:endParaRPr lang="en-GB" sz="2600" dirty="0" smtClean="0">
              <a:latin typeface="+mn-lt"/>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81000" y="762000"/>
            <a:ext cx="8382000" cy="4419600"/>
          </a:xfrm>
          <a:prstGeom prst="rect">
            <a:avLst/>
          </a:prstGeom>
          <a:solidFill>
            <a:schemeClr val="bg1"/>
          </a:solidFill>
          <a:ln w="9525">
            <a:noFill/>
            <a:miter lim="800000"/>
            <a:headEnd/>
            <a:tailEnd/>
          </a:ln>
        </p:spPr>
        <p:txBody>
          <a:bodyPr>
            <a:spAutoFit/>
          </a:bodyPr>
          <a:lstStyle/>
          <a:p>
            <a:pPr algn="just">
              <a:lnSpc>
                <a:spcPct val="200000"/>
              </a:lnSpc>
              <a:defRPr/>
            </a:pPr>
            <a:r>
              <a:rPr lang="en-US" sz="2400" b="1" u="sng" dirty="0">
                <a:latin typeface="+mn-lt"/>
                <a:cs typeface="Times New Roman" pitchFamily="18" charset="0"/>
              </a:rPr>
              <a:t>Prohibited to you</a:t>
            </a:r>
            <a:r>
              <a:rPr lang="en-US" sz="2400" dirty="0">
                <a:latin typeface="+mn-lt"/>
                <a:cs typeface="Times New Roman" pitchFamily="18" charset="0"/>
              </a:rPr>
              <a:t> are dead animals</a:t>
            </a:r>
            <a:r>
              <a:rPr lang="en-US" sz="2400" b="1" baseline="30000" dirty="0">
                <a:solidFill>
                  <a:srgbClr val="FF0000"/>
                </a:solidFill>
                <a:latin typeface="+mn-lt"/>
                <a:cs typeface="Times New Roman" pitchFamily="18" charset="0"/>
              </a:rPr>
              <a:t>1</a:t>
            </a:r>
            <a:r>
              <a:rPr lang="en-US" sz="2400" dirty="0">
                <a:latin typeface="+mn-lt"/>
                <a:cs typeface="Times New Roman" pitchFamily="18" charset="0"/>
              </a:rPr>
              <a:t>, blood</a:t>
            </a:r>
            <a:r>
              <a:rPr lang="en-US" sz="2400" b="1" baseline="30000" dirty="0">
                <a:solidFill>
                  <a:srgbClr val="FF0000"/>
                </a:solidFill>
                <a:cs typeface="Times New Roman" pitchFamily="18" charset="0"/>
              </a:rPr>
              <a:t>2</a:t>
            </a:r>
            <a:r>
              <a:rPr lang="en-US" sz="2400" dirty="0">
                <a:latin typeface="+mn-lt"/>
                <a:cs typeface="Times New Roman" pitchFamily="18" charset="0"/>
              </a:rPr>
              <a:t>, the flesh of swine</a:t>
            </a:r>
            <a:r>
              <a:rPr lang="en-US" sz="2400" b="1" baseline="30000" dirty="0">
                <a:solidFill>
                  <a:srgbClr val="FF0000"/>
                </a:solidFill>
                <a:cs typeface="Times New Roman" pitchFamily="18" charset="0"/>
              </a:rPr>
              <a:t>3</a:t>
            </a:r>
            <a:r>
              <a:rPr lang="en-US" sz="2400" dirty="0">
                <a:latin typeface="+mn-lt"/>
                <a:cs typeface="Times New Roman" pitchFamily="18" charset="0"/>
              </a:rPr>
              <a:t>, and that which has been dedicated to other than Allah</a:t>
            </a:r>
            <a:r>
              <a:rPr lang="en-US" sz="2400" b="1" baseline="30000" dirty="0">
                <a:solidFill>
                  <a:srgbClr val="FF0000"/>
                </a:solidFill>
                <a:cs typeface="Times New Roman" pitchFamily="18" charset="0"/>
              </a:rPr>
              <a:t>4</a:t>
            </a:r>
            <a:r>
              <a:rPr lang="en-US" sz="2400" dirty="0">
                <a:latin typeface="+mn-lt"/>
                <a:cs typeface="Times New Roman" pitchFamily="18" charset="0"/>
              </a:rPr>
              <a:t>, and killed by strangling</a:t>
            </a:r>
            <a:r>
              <a:rPr lang="en-US" sz="2400" b="1" baseline="30000" dirty="0">
                <a:solidFill>
                  <a:srgbClr val="FF0000"/>
                </a:solidFill>
                <a:cs typeface="Times New Roman" pitchFamily="18" charset="0"/>
              </a:rPr>
              <a:t>5</a:t>
            </a:r>
            <a:r>
              <a:rPr lang="en-US" sz="2400" dirty="0">
                <a:latin typeface="+mn-lt"/>
                <a:cs typeface="Times New Roman" pitchFamily="18" charset="0"/>
              </a:rPr>
              <a:t> </a:t>
            </a:r>
            <a:r>
              <a:rPr lang="en-US" sz="2400" dirty="0">
                <a:solidFill>
                  <a:srgbClr val="FF0000"/>
                </a:solidFill>
                <a:latin typeface="+mn-lt"/>
                <a:cs typeface="Times New Roman" pitchFamily="18" charset="0"/>
              </a:rPr>
              <a:t>or</a:t>
            </a:r>
            <a:r>
              <a:rPr lang="en-US" sz="2400" dirty="0">
                <a:latin typeface="+mn-lt"/>
                <a:cs typeface="Times New Roman" pitchFamily="18" charset="0"/>
              </a:rPr>
              <a:t> by a violent blow</a:t>
            </a:r>
            <a:r>
              <a:rPr lang="en-US" sz="2400" b="1" baseline="30000" dirty="0">
                <a:solidFill>
                  <a:srgbClr val="FF0000"/>
                </a:solidFill>
                <a:cs typeface="Times New Roman" pitchFamily="18" charset="0"/>
              </a:rPr>
              <a:t>6</a:t>
            </a:r>
            <a:r>
              <a:rPr lang="en-US" sz="2400" dirty="0">
                <a:latin typeface="+mn-lt"/>
                <a:cs typeface="Times New Roman" pitchFamily="18" charset="0"/>
              </a:rPr>
              <a:t> </a:t>
            </a:r>
            <a:r>
              <a:rPr lang="en-US" sz="2400" dirty="0">
                <a:solidFill>
                  <a:srgbClr val="FF0000"/>
                </a:solidFill>
                <a:latin typeface="+mn-lt"/>
                <a:cs typeface="Times New Roman" pitchFamily="18" charset="0"/>
              </a:rPr>
              <a:t>or</a:t>
            </a:r>
            <a:r>
              <a:rPr lang="en-US" sz="2400" dirty="0">
                <a:latin typeface="+mn-lt"/>
                <a:cs typeface="Times New Roman" pitchFamily="18" charset="0"/>
              </a:rPr>
              <a:t> by a head-long fall</a:t>
            </a:r>
            <a:r>
              <a:rPr lang="en-US" sz="2400" b="1" baseline="30000" dirty="0">
                <a:solidFill>
                  <a:srgbClr val="FF0000"/>
                </a:solidFill>
                <a:cs typeface="Times New Roman" pitchFamily="18" charset="0"/>
              </a:rPr>
              <a:t>7</a:t>
            </a:r>
            <a:r>
              <a:rPr lang="en-US" sz="2400" dirty="0">
                <a:latin typeface="+mn-lt"/>
                <a:cs typeface="Times New Roman" pitchFamily="18" charset="0"/>
              </a:rPr>
              <a:t> </a:t>
            </a:r>
            <a:r>
              <a:rPr lang="en-US" sz="2400" dirty="0">
                <a:solidFill>
                  <a:srgbClr val="FF0000"/>
                </a:solidFill>
                <a:latin typeface="+mn-lt"/>
                <a:cs typeface="Times New Roman" pitchFamily="18" charset="0"/>
              </a:rPr>
              <a:t>or</a:t>
            </a:r>
            <a:r>
              <a:rPr lang="en-US" sz="2400" dirty="0">
                <a:latin typeface="+mn-lt"/>
                <a:cs typeface="Times New Roman" pitchFamily="18" charset="0"/>
              </a:rPr>
              <a:t> by the goring of horns</a:t>
            </a:r>
            <a:r>
              <a:rPr lang="en-US" sz="2400" b="1" baseline="30000" dirty="0">
                <a:solidFill>
                  <a:srgbClr val="FF0000"/>
                </a:solidFill>
                <a:cs typeface="Times New Roman" pitchFamily="18" charset="0"/>
              </a:rPr>
              <a:t>8</a:t>
            </a:r>
            <a:r>
              <a:rPr lang="en-US" sz="2400" dirty="0">
                <a:latin typeface="+mn-lt"/>
                <a:cs typeface="Times New Roman" pitchFamily="18" charset="0"/>
              </a:rPr>
              <a:t>, and those from which a wild animal has eaten</a:t>
            </a:r>
            <a:r>
              <a:rPr lang="en-US" sz="2400" b="1" baseline="30000" dirty="0">
                <a:solidFill>
                  <a:srgbClr val="FF0000"/>
                </a:solidFill>
                <a:cs typeface="Times New Roman" pitchFamily="18" charset="0"/>
              </a:rPr>
              <a:t>9</a:t>
            </a:r>
            <a:r>
              <a:rPr lang="en-US" sz="2400" dirty="0">
                <a:latin typeface="+mn-lt"/>
                <a:cs typeface="Times New Roman" pitchFamily="18" charset="0"/>
              </a:rPr>
              <a:t>, except what you slaughter, and those which are sacrificed on stone altars</a:t>
            </a:r>
            <a:r>
              <a:rPr lang="en-US" sz="2400" b="1" baseline="30000" dirty="0">
                <a:solidFill>
                  <a:srgbClr val="FF0000"/>
                </a:solidFill>
                <a:cs typeface="Times New Roman" pitchFamily="18" charset="0"/>
              </a:rPr>
              <a:t>10</a:t>
            </a:r>
            <a:r>
              <a:rPr lang="en-US" sz="2400" dirty="0">
                <a:latin typeface="+mn-lt"/>
                <a:cs typeface="Times New Roman" pitchFamily="18" charset="0"/>
              </a:rPr>
              <a:t> (5:3) .</a:t>
            </a:r>
            <a:endParaRPr lang="ar-KW" sz="2400" dirty="0">
              <a:latin typeface="+mn-lt"/>
              <a:cs typeface="Times New Roman" pitchFamily="18" charset="0"/>
            </a:endParaRPr>
          </a:p>
        </p:txBody>
      </p:sp>
      <p:sp>
        <p:nvSpPr>
          <p:cNvPr id="70659" name="Rectangle 8"/>
          <p:cNvSpPr>
            <a:spLocks noChangeArrowheads="1"/>
          </p:cNvSpPr>
          <p:nvPr/>
        </p:nvSpPr>
        <p:spPr bwMode="auto">
          <a:xfrm>
            <a:off x="152400" y="5246688"/>
            <a:ext cx="8763000" cy="1477962"/>
          </a:xfrm>
          <a:prstGeom prst="rect">
            <a:avLst/>
          </a:prstGeom>
          <a:noFill/>
          <a:ln w="9525">
            <a:noFill/>
            <a:miter lim="800000"/>
            <a:headEnd/>
            <a:tailEnd/>
          </a:ln>
        </p:spPr>
        <p:txBody>
          <a:bodyPr>
            <a:spAutoFit/>
          </a:bodyPr>
          <a:lstStyle/>
          <a:p>
            <a:pPr algn="just" rtl="1">
              <a:lnSpc>
                <a:spcPct val="200000"/>
              </a:lnSpc>
            </a:pPr>
            <a:r>
              <a:rPr lang="ar-SA" sz="2400">
                <a:latin typeface="Times-Roman"/>
                <a:cs typeface="Simplified Arabic" pitchFamily="18" charset="-78"/>
              </a:rPr>
              <a:t>{حرمت عليكم الميتة والدم ولحم الخنزير وما أهل لغير الله به والمنخنقة والموقوذة والمتردية والنطيحة وما أكل السبع إلا ما ذكيتم وما ذبح على النصب} (المائدة:</a:t>
            </a:r>
            <a:r>
              <a:rPr lang="ar-KW" sz="2400">
                <a:latin typeface="Times-Roman"/>
                <a:cs typeface="Simplified Arabic" pitchFamily="18" charset="-78"/>
              </a:rPr>
              <a:t> </a:t>
            </a:r>
            <a:r>
              <a:rPr lang="ar-SA" sz="2400">
                <a:latin typeface="Times-Roman"/>
                <a:cs typeface="Simplified Arabic" pitchFamily="18" charset="-78"/>
              </a:rPr>
              <a:t>3). </a:t>
            </a:r>
            <a:endParaRPr lang="ar-KW" sz="2400">
              <a:latin typeface="Times-Roman"/>
              <a:cs typeface="Simplified Arabic" pitchFamily="18" charset="-78"/>
            </a:endParaRPr>
          </a:p>
        </p:txBody>
      </p:sp>
      <p:sp>
        <p:nvSpPr>
          <p:cNvPr id="4" name="Rectangle 3"/>
          <p:cNvSpPr/>
          <p:nvPr/>
        </p:nvSpPr>
        <p:spPr>
          <a:xfrm>
            <a:off x="381000" y="152400"/>
            <a:ext cx="8458200" cy="461963"/>
          </a:xfrm>
          <a:prstGeom prst="rect">
            <a:avLst/>
          </a:prstGeom>
          <a:solidFill>
            <a:srgbClr val="00B050"/>
          </a:solidFill>
        </p:spPr>
        <p:txBody>
          <a:bodyPr>
            <a:spAutoFit/>
          </a:bodyPr>
          <a:lstStyle/>
          <a:p>
            <a:pPr>
              <a:defRPr/>
            </a:pPr>
            <a:r>
              <a:rPr lang="en-US" sz="2400" dirty="0">
                <a:solidFill>
                  <a:schemeClr val="bg1"/>
                </a:solidFill>
                <a:latin typeface="+mn-lt"/>
              </a:rPr>
              <a:t>From the wholly Quran, the translation of the verses</a:t>
            </a:r>
            <a:endParaRPr lang="ar-KW" sz="2400" dirty="0">
              <a:solidFill>
                <a:schemeClr val="bg1"/>
              </a:solidFill>
              <a:latin typeface="+mn-l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81000" y="381000"/>
            <a:ext cx="8382000" cy="2941638"/>
          </a:xfrm>
          <a:prstGeom prst="rect">
            <a:avLst/>
          </a:prstGeom>
          <a:solidFill>
            <a:schemeClr val="bg1"/>
          </a:solidFill>
          <a:ln w="9525">
            <a:noFill/>
            <a:miter lim="800000"/>
            <a:headEnd/>
            <a:tailEnd/>
          </a:ln>
        </p:spPr>
        <p:txBody>
          <a:bodyPr>
            <a:spAutoFit/>
          </a:bodyPr>
          <a:lstStyle/>
          <a:p>
            <a:pPr algn="just">
              <a:lnSpc>
                <a:spcPct val="200000"/>
              </a:lnSpc>
              <a:defRPr/>
            </a:pPr>
            <a:r>
              <a:rPr lang="en-US" sz="2400" dirty="0">
                <a:latin typeface="+mn-lt"/>
                <a:cs typeface="Times New Roman" pitchFamily="18" charset="0"/>
              </a:rPr>
              <a:t>“O you who have believed, indeed, intoxicants</a:t>
            </a:r>
            <a:r>
              <a:rPr lang="en-US" sz="2400" b="1" baseline="30000" dirty="0">
                <a:solidFill>
                  <a:srgbClr val="FF0000"/>
                </a:solidFill>
                <a:cs typeface="Times New Roman" pitchFamily="18" charset="0"/>
              </a:rPr>
              <a:t>11</a:t>
            </a:r>
            <a:r>
              <a:rPr lang="en-US" sz="2400" dirty="0">
                <a:latin typeface="+mn-lt"/>
                <a:cs typeface="Times New Roman" pitchFamily="18" charset="0"/>
              </a:rPr>
              <a:t>, gambling</a:t>
            </a:r>
            <a:r>
              <a:rPr lang="en-US" sz="2400" b="1" baseline="30000" dirty="0">
                <a:solidFill>
                  <a:srgbClr val="FF0000"/>
                </a:solidFill>
                <a:cs typeface="Times New Roman" pitchFamily="18" charset="0"/>
              </a:rPr>
              <a:t>12</a:t>
            </a:r>
            <a:r>
              <a:rPr lang="en-US" sz="2400" dirty="0">
                <a:latin typeface="+mn-lt"/>
                <a:cs typeface="Times New Roman" pitchFamily="18" charset="0"/>
              </a:rPr>
              <a:t>, [sacrificing on] stone alters [to other than Allah]</a:t>
            </a:r>
            <a:r>
              <a:rPr lang="en-US" sz="2400" b="1" baseline="30000" dirty="0">
                <a:solidFill>
                  <a:srgbClr val="FF0000"/>
                </a:solidFill>
                <a:cs typeface="Times New Roman" pitchFamily="18" charset="0"/>
              </a:rPr>
              <a:t> 10</a:t>
            </a:r>
            <a:r>
              <a:rPr lang="en-US" sz="2400" dirty="0">
                <a:latin typeface="+mn-lt"/>
                <a:cs typeface="Times New Roman" pitchFamily="18" charset="0"/>
              </a:rPr>
              <a:t>, and divining arrows are but defilement</a:t>
            </a:r>
            <a:r>
              <a:rPr lang="en-US" sz="2400" b="1" baseline="30000" dirty="0">
                <a:solidFill>
                  <a:srgbClr val="FF0000"/>
                </a:solidFill>
                <a:cs typeface="Times New Roman" pitchFamily="18" charset="0"/>
              </a:rPr>
              <a:t>13</a:t>
            </a:r>
            <a:r>
              <a:rPr lang="en-US" sz="2400" dirty="0">
                <a:latin typeface="+mn-lt"/>
                <a:cs typeface="Times New Roman" pitchFamily="18" charset="0"/>
              </a:rPr>
              <a:t> from the work of Satan, so </a:t>
            </a:r>
            <a:r>
              <a:rPr lang="en-US" sz="2400" b="1" dirty="0">
                <a:solidFill>
                  <a:srgbClr val="00B050"/>
                </a:solidFill>
                <a:latin typeface="+mn-lt"/>
                <a:cs typeface="Times New Roman" pitchFamily="18" charset="0"/>
              </a:rPr>
              <a:t>avoid</a:t>
            </a:r>
            <a:r>
              <a:rPr lang="en-US" sz="2400" dirty="0">
                <a:latin typeface="+mn-lt"/>
                <a:cs typeface="Times New Roman" pitchFamily="18" charset="0"/>
              </a:rPr>
              <a:t> it that you may be successful.” (5:90).</a:t>
            </a:r>
            <a:endParaRPr lang="ar-KW" sz="2400" dirty="0">
              <a:latin typeface="+mn-lt"/>
              <a:cs typeface="Times New Roman" pitchFamily="18" charset="0"/>
            </a:endParaRPr>
          </a:p>
        </p:txBody>
      </p:sp>
      <p:sp>
        <p:nvSpPr>
          <p:cNvPr id="71683" name="Rectangle 8"/>
          <p:cNvSpPr>
            <a:spLocks noChangeArrowheads="1"/>
          </p:cNvSpPr>
          <p:nvPr/>
        </p:nvSpPr>
        <p:spPr bwMode="auto">
          <a:xfrm>
            <a:off x="152400" y="4895850"/>
            <a:ext cx="8763000" cy="1200150"/>
          </a:xfrm>
          <a:prstGeom prst="rect">
            <a:avLst/>
          </a:prstGeom>
          <a:noFill/>
          <a:ln w="9525">
            <a:noFill/>
            <a:miter lim="800000"/>
            <a:headEnd/>
            <a:tailEnd/>
          </a:ln>
        </p:spPr>
        <p:txBody>
          <a:bodyPr>
            <a:spAutoFit/>
          </a:bodyPr>
          <a:lstStyle/>
          <a:p>
            <a:pPr algn="just" rtl="1">
              <a:lnSpc>
                <a:spcPct val="150000"/>
              </a:lnSpc>
            </a:pPr>
            <a:r>
              <a:rPr lang="ar-SA" sz="2400">
                <a:latin typeface="Times-Roman"/>
                <a:cs typeface="Simplified Arabic" pitchFamily="18" charset="-78"/>
              </a:rPr>
              <a:t>{</a:t>
            </a:r>
            <a:r>
              <a:rPr lang="ar-KW" sz="2400">
                <a:latin typeface="Times-Roman"/>
                <a:cs typeface="Simplified Arabic" pitchFamily="18" charset="-78"/>
              </a:rPr>
              <a:t>يا أيها الذين آمنوا إنما الخمر والميسر والأنصاب والأزلام رجس من عمل الشيطان فاجتنبوه لعلكم تفلحون</a:t>
            </a:r>
            <a:r>
              <a:rPr lang="ar-SA" sz="2400">
                <a:latin typeface="Times-Roman"/>
                <a:cs typeface="Simplified Arabic" pitchFamily="18" charset="-78"/>
              </a:rPr>
              <a:t>} (المائدة:</a:t>
            </a:r>
            <a:r>
              <a:rPr lang="ar-KW" sz="2400">
                <a:latin typeface="Times-Roman"/>
                <a:cs typeface="Simplified Arabic" pitchFamily="18" charset="-78"/>
              </a:rPr>
              <a:t> 90</a:t>
            </a:r>
            <a:r>
              <a:rPr lang="ar-SA" sz="2400">
                <a:latin typeface="Times-Roman"/>
                <a:cs typeface="Simplified Arabic" pitchFamily="18" charset="-78"/>
              </a:rPr>
              <a:t>). </a:t>
            </a:r>
            <a:endParaRPr lang="ar-KW" sz="2400">
              <a:latin typeface="Times-Roman"/>
              <a:cs typeface="Simplified Arabic" pitchFamily="18" charset="-78"/>
            </a:endParaRPr>
          </a:p>
        </p:txBody>
      </p:sp>
      <p:sp>
        <p:nvSpPr>
          <p:cNvPr id="71684" name="Rectangle 3"/>
          <p:cNvSpPr>
            <a:spLocks noChangeArrowheads="1"/>
          </p:cNvSpPr>
          <p:nvPr/>
        </p:nvSpPr>
        <p:spPr bwMode="auto">
          <a:xfrm>
            <a:off x="304800" y="6259513"/>
            <a:ext cx="2819400" cy="369887"/>
          </a:xfrm>
          <a:prstGeom prst="rect">
            <a:avLst/>
          </a:prstGeom>
          <a:noFill/>
          <a:ln w="9525">
            <a:noFill/>
            <a:miter lim="800000"/>
            <a:headEnd/>
            <a:tailEnd/>
          </a:ln>
        </p:spPr>
        <p:txBody>
          <a:bodyPr>
            <a:spAutoFit/>
          </a:bodyPr>
          <a:lstStyle/>
          <a:p>
            <a:r>
              <a:rPr lang="en-US">
                <a:cs typeface="Times New Roman" pitchFamily="18" charset="0"/>
              </a:rPr>
              <a:t>Intoxicants</a:t>
            </a:r>
            <a:r>
              <a:rPr lang="en-US" b="1" baseline="30000">
                <a:solidFill>
                  <a:srgbClr val="FF0000"/>
                </a:solidFill>
                <a:cs typeface="Times New Roman" pitchFamily="18" charset="0"/>
              </a:rPr>
              <a:t>11</a:t>
            </a:r>
            <a:r>
              <a:rPr lang="en-US">
                <a:cs typeface="Times New Roman" pitchFamily="18" charset="0"/>
              </a:rPr>
              <a:t> = wine</a:t>
            </a:r>
            <a:endParaRPr lang="ar-KW"/>
          </a:p>
        </p:txBody>
      </p:sp>
      <p:grpSp>
        <p:nvGrpSpPr>
          <p:cNvPr id="3" name="Group 40"/>
          <p:cNvGrpSpPr>
            <a:grpSpLocks/>
          </p:cNvGrpSpPr>
          <p:nvPr/>
        </p:nvGrpSpPr>
        <p:grpSpPr bwMode="auto">
          <a:xfrm>
            <a:off x="2590800" y="3600450"/>
            <a:ext cx="3505200" cy="1190625"/>
            <a:chOff x="381000" y="457200"/>
            <a:chExt cx="8763000" cy="3476625"/>
          </a:xfrm>
        </p:grpSpPr>
        <p:pic>
          <p:nvPicPr>
            <p:cNvPr id="71686" name="Picture 41"/>
            <p:cNvPicPr>
              <a:picLocks noChangeAspect="1" noChangeArrowheads="1"/>
            </p:cNvPicPr>
            <p:nvPr/>
          </p:nvPicPr>
          <p:blipFill>
            <a:blip r:embed="rId2"/>
            <a:srcRect/>
            <a:stretch>
              <a:fillRect/>
            </a:stretch>
          </p:blipFill>
          <p:spPr bwMode="auto">
            <a:xfrm>
              <a:off x="5651500" y="581025"/>
              <a:ext cx="2349500" cy="2590800"/>
            </a:xfrm>
            <a:prstGeom prst="rect">
              <a:avLst/>
            </a:prstGeom>
            <a:noFill/>
            <a:ln w="9525">
              <a:noFill/>
              <a:miter lim="800000"/>
              <a:headEnd/>
              <a:tailEnd/>
            </a:ln>
          </p:spPr>
        </p:pic>
        <p:pic>
          <p:nvPicPr>
            <p:cNvPr id="71687" name="Picture 2"/>
            <p:cNvPicPr>
              <a:picLocks noChangeAspect="1" noChangeArrowheads="1"/>
            </p:cNvPicPr>
            <p:nvPr/>
          </p:nvPicPr>
          <p:blipFill>
            <a:blip r:embed="rId3"/>
            <a:srcRect/>
            <a:stretch>
              <a:fillRect/>
            </a:stretch>
          </p:blipFill>
          <p:spPr bwMode="auto">
            <a:xfrm>
              <a:off x="5562600" y="581025"/>
              <a:ext cx="917575" cy="2590800"/>
            </a:xfrm>
            <a:prstGeom prst="rect">
              <a:avLst/>
            </a:prstGeom>
            <a:noFill/>
            <a:ln w="9525">
              <a:noFill/>
              <a:miter lim="800000"/>
              <a:headEnd/>
              <a:tailEnd/>
            </a:ln>
          </p:spPr>
        </p:pic>
        <p:pic>
          <p:nvPicPr>
            <p:cNvPr id="71688" name="Picture 4"/>
            <p:cNvPicPr>
              <a:picLocks noChangeAspect="1" noChangeArrowheads="1"/>
            </p:cNvPicPr>
            <p:nvPr/>
          </p:nvPicPr>
          <p:blipFill>
            <a:blip r:embed="rId4"/>
            <a:srcRect/>
            <a:stretch>
              <a:fillRect/>
            </a:stretch>
          </p:blipFill>
          <p:spPr bwMode="auto">
            <a:xfrm>
              <a:off x="7258050" y="1343025"/>
              <a:ext cx="1885950" cy="1743075"/>
            </a:xfrm>
            <a:prstGeom prst="rect">
              <a:avLst/>
            </a:prstGeom>
            <a:noFill/>
            <a:ln w="9525">
              <a:noFill/>
              <a:miter lim="800000"/>
              <a:headEnd/>
              <a:tailEnd/>
            </a:ln>
          </p:spPr>
        </p:pic>
        <p:pic>
          <p:nvPicPr>
            <p:cNvPr id="71689" name="Picture 5"/>
            <p:cNvPicPr>
              <a:picLocks noChangeAspect="1" noChangeArrowheads="1"/>
            </p:cNvPicPr>
            <p:nvPr/>
          </p:nvPicPr>
          <p:blipFill>
            <a:blip r:embed="rId5"/>
            <a:srcRect/>
            <a:stretch>
              <a:fillRect/>
            </a:stretch>
          </p:blipFill>
          <p:spPr bwMode="auto">
            <a:xfrm>
              <a:off x="381000" y="457200"/>
              <a:ext cx="5172075" cy="347662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62000"/>
            <a:ext cx="8001000" cy="5141913"/>
          </a:xfrm>
          <a:prstGeom prst="rect">
            <a:avLst/>
          </a:prstGeom>
        </p:spPr>
        <p:txBody>
          <a:bodyPr>
            <a:spAutoFit/>
          </a:bodyPr>
          <a:lstStyle/>
          <a:p>
            <a:pPr marL="285750" indent="-285750" algn="just">
              <a:lnSpc>
                <a:spcPct val="200000"/>
              </a:lnSpc>
              <a:buFont typeface="Courier New" pitchFamily="49" charset="0"/>
              <a:buChar char="o"/>
              <a:defRPr/>
            </a:pPr>
            <a:r>
              <a:rPr lang="en-US" sz="2800" dirty="0">
                <a:latin typeface="+mn-lt"/>
              </a:rPr>
              <a:t>Some believe that sanctity involves only: what a Muslim consumes of food, while it also involve what he or she uses on his/her hands or body of medicine, as well as cosmetics, health products (such as vitamins, athletic food) and skin care products.</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228600" y="533400"/>
            <a:ext cx="8686800" cy="2205038"/>
          </a:xfrm>
          <a:prstGeom prst="rect">
            <a:avLst/>
          </a:prstGeom>
          <a:noFill/>
          <a:ln w="76200">
            <a:noFill/>
            <a:miter lim="800000"/>
            <a:headEnd/>
            <a:tailEnd/>
          </a:ln>
        </p:spPr>
        <p:txBody>
          <a:bodyPr>
            <a:spAutoFit/>
          </a:bodyPr>
          <a:lstStyle/>
          <a:p>
            <a:pPr marL="342900" indent="-342900" algn="just">
              <a:lnSpc>
                <a:spcPct val="200000"/>
              </a:lnSpc>
              <a:buFont typeface="Courier New" pitchFamily="49" charset="0"/>
              <a:buChar char="o"/>
              <a:defRPr/>
            </a:pPr>
            <a:r>
              <a:rPr lang="en-US" sz="2400" dirty="0">
                <a:latin typeface="+mn-lt"/>
                <a:cs typeface="Times New Roman" pitchFamily="18" charset="0"/>
              </a:rPr>
              <a:t>It was narrated that Jabir bin Abdullah, may Allah be pleased with him: that he heard the Messenger of Allah (</a:t>
            </a:r>
            <a:r>
              <a:rPr lang="en-US" dirty="0">
                <a:latin typeface="+mn-lt"/>
                <a:cs typeface="Times New Roman" pitchFamily="18" charset="0"/>
              </a:rPr>
              <a:t>peace and blessing of Allah be upon him</a:t>
            </a:r>
            <a:r>
              <a:rPr lang="en-US" sz="2400" dirty="0">
                <a:latin typeface="+mn-lt"/>
                <a:cs typeface="Times New Roman" pitchFamily="18" charset="0"/>
              </a:rPr>
              <a:t>) at the year of the conquest of Mecca he said: </a:t>
            </a:r>
          </a:p>
        </p:txBody>
      </p:sp>
      <p:sp>
        <p:nvSpPr>
          <p:cNvPr id="4" name="Rectangle 6"/>
          <p:cNvSpPr>
            <a:spLocks noChangeArrowheads="1"/>
          </p:cNvSpPr>
          <p:nvPr/>
        </p:nvSpPr>
        <p:spPr bwMode="auto">
          <a:xfrm>
            <a:off x="228600" y="2667000"/>
            <a:ext cx="8686800" cy="3683000"/>
          </a:xfrm>
          <a:prstGeom prst="rect">
            <a:avLst/>
          </a:prstGeom>
          <a:noFill/>
          <a:ln w="76200">
            <a:noFill/>
            <a:miter lim="800000"/>
            <a:headEnd/>
            <a:tailEnd/>
          </a:ln>
        </p:spPr>
        <p:txBody>
          <a:bodyPr>
            <a:spAutoFit/>
          </a:bodyPr>
          <a:lstStyle/>
          <a:p>
            <a:pPr marL="342900" indent="-342900" algn="just">
              <a:lnSpc>
                <a:spcPct val="200000"/>
              </a:lnSpc>
              <a:buFont typeface="Courier New" pitchFamily="49" charset="0"/>
              <a:buChar char="o"/>
              <a:defRPr/>
            </a:pPr>
            <a:r>
              <a:rPr lang="en-US" sz="2400" dirty="0">
                <a:latin typeface="+mn-lt"/>
                <a:cs typeface="Times New Roman" pitchFamily="18" charset="0"/>
              </a:rPr>
              <a:t>"Allah and His Messenger have forbidden the sale of </a:t>
            </a:r>
            <a:r>
              <a:rPr lang="en-US" sz="2400" dirty="0">
                <a:solidFill>
                  <a:srgbClr val="FF0000"/>
                </a:solidFill>
                <a:latin typeface="+mn-lt"/>
                <a:cs typeface="Times New Roman" pitchFamily="18" charset="0"/>
              </a:rPr>
              <a:t>alcohol and dead</a:t>
            </a:r>
            <a:r>
              <a:rPr lang="en-US" sz="2400" dirty="0">
                <a:latin typeface="+mn-lt"/>
                <a:cs typeface="Times New Roman" pitchFamily="18" charset="0"/>
              </a:rPr>
              <a:t>, </a:t>
            </a:r>
            <a:r>
              <a:rPr lang="en-US" sz="2400" dirty="0">
                <a:solidFill>
                  <a:srgbClr val="FF0000"/>
                </a:solidFill>
                <a:latin typeface="+mn-lt"/>
                <a:cs typeface="Times New Roman" pitchFamily="18" charset="0"/>
              </a:rPr>
              <a:t>pork and idols</a:t>
            </a:r>
            <a:r>
              <a:rPr lang="en-US" sz="2400" dirty="0">
                <a:latin typeface="+mn-lt"/>
                <a:cs typeface="Times New Roman" pitchFamily="18" charset="0"/>
              </a:rPr>
              <a:t>.“ Then it was said, O Messenger of Allah, what do you think of fat of dead animals (i.e. of eaten meat), they applied to the ships, and varnishing the hides, and used as a source of lighting for the people? He said: “No. It is forbidden“.</a:t>
            </a:r>
          </a:p>
        </p:txBody>
      </p:sp>
      <p:sp>
        <p:nvSpPr>
          <p:cNvPr id="6" name="Rectangle 5"/>
          <p:cNvSpPr/>
          <p:nvPr/>
        </p:nvSpPr>
        <p:spPr>
          <a:xfrm>
            <a:off x="381000" y="71438"/>
            <a:ext cx="8458200" cy="461962"/>
          </a:xfrm>
          <a:prstGeom prst="rect">
            <a:avLst/>
          </a:prstGeom>
          <a:solidFill>
            <a:srgbClr val="00B050"/>
          </a:solidFill>
        </p:spPr>
        <p:txBody>
          <a:bodyPr>
            <a:spAutoFit/>
          </a:bodyPr>
          <a:lstStyle/>
          <a:p>
            <a:pPr>
              <a:defRPr/>
            </a:pPr>
            <a:r>
              <a:rPr lang="en-US" sz="2400" dirty="0">
                <a:solidFill>
                  <a:schemeClr val="bg1"/>
                </a:solidFill>
                <a:latin typeface="+mn-lt"/>
              </a:rPr>
              <a:t>From the translation meaning of Hadith</a:t>
            </a:r>
            <a:endParaRPr lang="ar-KW" sz="2400" dirty="0">
              <a:solidFill>
                <a:schemeClr val="bg1"/>
              </a:solidFill>
              <a:latin typeface="+mn-lt"/>
            </a:endParaRPr>
          </a:p>
        </p:txBody>
      </p:sp>
      <p:sp>
        <p:nvSpPr>
          <p:cNvPr id="7" name="Rectangle 7"/>
          <p:cNvSpPr>
            <a:spLocks noChangeArrowheads="1"/>
          </p:cNvSpPr>
          <p:nvPr/>
        </p:nvSpPr>
        <p:spPr bwMode="auto">
          <a:xfrm>
            <a:off x="76200" y="6381750"/>
            <a:ext cx="8991600" cy="400050"/>
          </a:xfrm>
          <a:prstGeom prst="rect">
            <a:avLst/>
          </a:prstGeom>
          <a:solidFill>
            <a:srgbClr val="FFFF00"/>
          </a:solidFill>
          <a:ln w="76200">
            <a:solidFill>
              <a:schemeClr val="tx1"/>
            </a:solidFill>
            <a:miter lim="800000"/>
            <a:headEnd/>
            <a:tailEnd/>
          </a:ln>
        </p:spPr>
        <p:txBody>
          <a:bodyPr>
            <a:spAutoFit/>
          </a:bodyPr>
          <a:lstStyle/>
          <a:p>
            <a:pPr algn="ctr">
              <a:defRPr/>
            </a:pPr>
            <a:r>
              <a:rPr lang="en-US" sz="2000">
                <a:latin typeface="+mn-lt"/>
                <a:cs typeface="Times New Roman" pitchFamily="18" charset="0"/>
              </a:rPr>
              <a:t>So, this is an evidence that even the utilization of Haram components is forbidden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04800" y="300038"/>
            <a:ext cx="8458200" cy="2406650"/>
          </a:xfrm>
          <a:prstGeom prst="rect">
            <a:avLst/>
          </a:prstGeom>
          <a:noFill/>
          <a:ln>
            <a:noFill/>
          </a:ln>
          <a:extLst/>
        </p:spPr>
        <p:txBody>
          <a:bodyPr>
            <a:spAutoFit/>
          </a:bodyPr>
          <a:lstStyle/>
          <a:p>
            <a:pPr marL="457200" indent="-457200" algn="just">
              <a:lnSpc>
                <a:spcPct val="200000"/>
              </a:lnSpc>
              <a:buFont typeface="Courier New" pitchFamily="49" charset="0"/>
              <a:buChar char="o"/>
              <a:defRPr/>
            </a:pPr>
            <a:r>
              <a:rPr lang="en-US" sz="2600" dirty="0">
                <a:latin typeface="+mn-lt"/>
              </a:rPr>
              <a:t>Theoretically, Muslim Scholars has accepted the concept of Istihala. However, there is disagreement of opinions on aspects of its implementation.</a:t>
            </a:r>
            <a:endParaRPr lang="en-US" sz="2600" dirty="0">
              <a:latin typeface="+mn-lt"/>
              <a:cs typeface="Times New Roman" pitchFamily="18" charset="0"/>
            </a:endParaRPr>
          </a:p>
        </p:txBody>
      </p:sp>
      <p:sp>
        <p:nvSpPr>
          <p:cNvPr id="5" name="Rectangle 1"/>
          <p:cNvSpPr>
            <a:spLocks noChangeArrowheads="1"/>
          </p:cNvSpPr>
          <p:nvPr/>
        </p:nvSpPr>
        <p:spPr bwMode="auto">
          <a:xfrm>
            <a:off x="304800" y="3124200"/>
            <a:ext cx="8458200" cy="2492375"/>
          </a:xfrm>
          <a:prstGeom prst="rect">
            <a:avLst/>
          </a:prstGeom>
          <a:noFill/>
          <a:ln>
            <a:noFill/>
          </a:ln>
          <a:extLst/>
        </p:spPr>
        <p:txBody>
          <a:bodyPr>
            <a:spAutoFit/>
          </a:bodyPr>
          <a:lstStyle/>
          <a:p>
            <a:pPr marL="457200" indent="-457200" algn="just">
              <a:lnSpc>
                <a:spcPct val="200000"/>
              </a:lnSpc>
              <a:buFont typeface="Courier New" pitchFamily="49" charset="0"/>
              <a:buChar char="o"/>
              <a:defRPr/>
            </a:pPr>
            <a:r>
              <a:rPr lang="en-US" sz="2600" dirty="0">
                <a:latin typeface="+mn-lt"/>
              </a:rPr>
              <a:t>This is the reason whereby some scholars intended to </a:t>
            </a:r>
            <a:r>
              <a:rPr lang="en-US" sz="2600" b="1" dirty="0">
                <a:latin typeface="+mn-lt"/>
              </a:rPr>
              <a:t>broaden the usage of Istihala</a:t>
            </a:r>
            <a:r>
              <a:rPr lang="en-US" sz="2600" b="1" baseline="30000" dirty="0">
                <a:solidFill>
                  <a:srgbClr val="FF0000"/>
                </a:solidFill>
                <a:latin typeface="+mn-lt"/>
              </a:rPr>
              <a:t>1</a:t>
            </a:r>
            <a:r>
              <a:rPr lang="en-US" sz="2600" dirty="0">
                <a:latin typeface="+mn-lt"/>
              </a:rPr>
              <a:t> and have been lenient </a:t>
            </a:r>
            <a:r>
              <a:rPr lang="ar-KW" sz="2400" b="1" dirty="0">
                <a:latin typeface="+mn-lt"/>
              </a:rPr>
              <a:t>متساهلين</a:t>
            </a:r>
            <a:r>
              <a:rPr lang="en-US" sz="2600" dirty="0">
                <a:latin typeface="+mn-lt"/>
              </a:rPr>
              <a:t> with cases, while others </a:t>
            </a:r>
            <a:r>
              <a:rPr lang="en-US" sz="2600" b="1" dirty="0">
                <a:latin typeface="+mn-lt"/>
              </a:rPr>
              <a:t>minimize it</a:t>
            </a:r>
            <a:r>
              <a:rPr lang="en-US" sz="2600" b="1" baseline="30000" dirty="0">
                <a:solidFill>
                  <a:srgbClr val="FF0000"/>
                </a:solidFill>
                <a:latin typeface="+mn-lt"/>
              </a:rPr>
              <a:t>2</a:t>
            </a:r>
            <a:r>
              <a:rPr lang="en-US" sz="2600" dirty="0">
                <a:latin typeface="+mn-lt"/>
              </a:rPr>
              <a:t>.</a:t>
            </a:r>
            <a:endParaRPr lang="en-US" sz="2600" dirty="0">
              <a:latin typeface="+mn-lt"/>
              <a:cs typeface="Times New Roman" pitchFamily="18" charset="0"/>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1438"/>
            <a:ext cx="8458200" cy="1316037"/>
          </a:xfrm>
          <a:prstGeom prst="rect">
            <a:avLst/>
          </a:prstGeom>
          <a:solidFill>
            <a:srgbClr val="00B050"/>
          </a:solidFill>
        </p:spPr>
        <p:txBody>
          <a:bodyPr>
            <a:spAutoFit/>
          </a:bodyPr>
          <a:lstStyle/>
          <a:p>
            <a:pPr>
              <a:lnSpc>
                <a:spcPct val="150000"/>
              </a:lnSpc>
              <a:defRPr/>
            </a:pPr>
            <a:r>
              <a:rPr lang="en-US" sz="2800" b="1" dirty="0">
                <a:solidFill>
                  <a:schemeClr val="bg1"/>
                </a:solidFill>
                <a:latin typeface="+mn-lt"/>
              </a:rPr>
              <a:t>Some of the practical implementations that are wrong to consider as forms of Istihala: </a:t>
            </a:r>
            <a:endParaRPr lang="ar-KW" sz="2800" b="1" dirty="0">
              <a:solidFill>
                <a:schemeClr val="bg1"/>
              </a:solidFill>
              <a:latin typeface="+mn-lt"/>
            </a:endParaRPr>
          </a:p>
        </p:txBody>
      </p:sp>
      <p:sp>
        <p:nvSpPr>
          <p:cNvPr id="3" name="Rectangle 6"/>
          <p:cNvSpPr>
            <a:spLocks noChangeArrowheads="1"/>
          </p:cNvSpPr>
          <p:nvPr/>
        </p:nvSpPr>
        <p:spPr bwMode="auto">
          <a:xfrm>
            <a:off x="228600" y="1681163"/>
            <a:ext cx="8686800" cy="4524375"/>
          </a:xfrm>
          <a:prstGeom prst="rect">
            <a:avLst/>
          </a:prstGeom>
          <a:noFill/>
          <a:ln w="76200">
            <a:noFill/>
            <a:miter lim="800000"/>
            <a:headEnd/>
            <a:tailEnd/>
          </a:ln>
        </p:spPr>
        <p:txBody>
          <a:bodyPr>
            <a:spAutoFit/>
          </a:bodyPr>
          <a:lstStyle/>
          <a:p>
            <a:pPr marL="342900" indent="-342900" algn="just">
              <a:lnSpc>
                <a:spcPct val="150000"/>
              </a:lnSpc>
              <a:buFont typeface="Courier New" pitchFamily="49" charset="0"/>
              <a:buChar char="o"/>
              <a:defRPr/>
            </a:pPr>
            <a:r>
              <a:rPr lang="en-US" sz="2400" dirty="0">
                <a:latin typeface="+mn-lt"/>
                <a:cs typeface="Times New Roman" pitchFamily="18" charset="0"/>
              </a:rPr>
              <a:t>Only chemical change is not Istihala.</a:t>
            </a:r>
          </a:p>
          <a:p>
            <a:pPr marL="342900" indent="-342900" algn="just">
              <a:lnSpc>
                <a:spcPct val="150000"/>
              </a:lnSpc>
              <a:buFont typeface="Courier New" pitchFamily="49" charset="0"/>
              <a:buChar char="o"/>
              <a:defRPr/>
            </a:pPr>
            <a:r>
              <a:rPr lang="en-US" sz="2400" dirty="0">
                <a:latin typeface="+mn-lt"/>
                <a:cs typeface="Times New Roman" pitchFamily="18" charset="0"/>
              </a:rPr>
              <a:t>Filtration is not Istihala.</a:t>
            </a:r>
          </a:p>
          <a:p>
            <a:pPr marL="342900" indent="-342900" algn="just">
              <a:lnSpc>
                <a:spcPct val="150000"/>
              </a:lnSpc>
              <a:buFont typeface="Courier New" pitchFamily="49" charset="0"/>
              <a:buChar char="o"/>
              <a:defRPr/>
            </a:pPr>
            <a:r>
              <a:rPr lang="en-US" sz="2400" dirty="0">
                <a:latin typeface="+mn-lt"/>
                <a:cs typeface="Times New Roman" pitchFamily="18" charset="0"/>
              </a:rPr>
              <a:t>The mixture is not Istihala.</a:t>
            </a:r>
          </a:p>
          <a:p>
            <a:pPr marL="342900" indent="-342900" algn="just">
              <a:lnSpc>
                <a:spcPct val="150000"/>
              </a:lnSpc>
              <a:buFont typeface="Courier New" pitchFamily="49" charset="0"/>
              <a:buChar char="o"/>
              <a:defRPr/>
            </a:pPr>
            <a:r>
              <a:rPr lang="en-US" sz="2400" dirty="0">
                <a:latin typeface="+mn-lt"/>
                <a:cs typeface="Times New Roman" pitchFamily="18" charset="0"/>
              </a:rPr>
              <a:t>Extraction is not Istihala.</a:t>
            </a:r>
          </a:p>
          <a:p>
            <a:pPr marL="342900" indent="-342900" algn="just">
              <a:lnSpc>
                <a:spcPct val="150000"/>
              </a:lnSpc>
              <a:buFont typeface="Courier New" pitchFamily="49" charset="0"/>
              <a:buChar char="o"/>
              <a:defRPr/>
            </a:pPr>
            <a:r>
              <a:rPr lang="en-US" sz="2400" dirty="0">
                <a:latin typeface="+mn-lt"/>
                <a:cs typeface="Times New Roman" pitchFamily="18" charset="0"/>
              </a:rPr>
              <a:t>Evaporation is not Istihala.</a:t>
            </a:r>
          </a:p>
          <a:p>
            <a:pPr marL="342900" indent="-342900" algn="just">
              <a:lnSpc>
                <a:spcPct val="150000"/>
              </a:lnSpc>
              <a:buFont typeface="Courier New" pitchFamily="49" charset="0"/>
              <a:buChar char="o"/>
              <a:defRPr/>
            </a:pPr>
            <a:r>
              <a:rPr lang="en-US" sz="2400" dirty="0">
                <a:latin typeface="+mn-lt"/>
                <a:cs typeface="Times New Roman" pitchFamily="18" charset="0"/>
              </a:rPr>
              <a:t>Note: Gelatin, Soap, Plasma, Alcohol, and rennet in food or non-food items are a products of extraction/filtration/and or evaporation. These examples are not a form of Istihala.</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457200"/>
            <a:ext cx="8443913" cy="2557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514350" indent="-514350" algn="just">
              <a:lnSpc>
                <a:spcPct val="200000"/>
              </a:lnSpc>
              <a:buFont typeface="Courier New" pitchFamily="49" charset="0"/>
              <a:buChar char="o"/>
              <a:defRPr/>
            </a:pPr>
            <a:r>
              <a:rPr lang="en-US" sz="2800" dirty="0">
                <a:latin typeface="+mn-lt"/>
                <a:cs typeface="Simplified Arabic" pitchFamily="18" charset="-78"/>
              </a:rPr>
              <a:t>This can be scientifically explained on the basis of the chemical composition of both the raw and final product.</a:t>
            </a:r>
          </a:p>
        </p:txBody>
      </p:sp>
      <p:sp>
        <p:nvSpPr>
          <p:cNvPr id="3" name="Rectangle 2"/>
          <p:cNvSpPr>
            <a:spLocks noChangeArrowheads="1"/>
          </p:cNvSpPr>
          <p:nvPr/>
        </p:nvSpPr>
        <p:spPr bwMode="auto">
          <a:xfrm>
            <a:off x="304800" y="3409950"/>
            <a:ext cx="8443913" cy="169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514350" indent="-514350" algn="just">
              <a:lnSpc>
                <a:spcPct val="200000"/>
              </a:lnSpc>
              <a:buFont typeface="Courier New" pitchFamily="49" charset="0"/>
              <a:buChar char="o"/>
              <a:defRPr/>
            </a:pPr>
            <a:r>
              <a:rPr lang="en-US" sz="2800" dirty="0">
                <a:latin typeface="+mn-lt"/>
                <a:cs typeface="Simplified Arabic" pitchFamily="18" charset="-78"/>
              </a:rPr>
              <a:t>In addition, the core raw material can be detected in the final product.</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04800" y="381000"/>
            <a:ext cx="8443913" cy="306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200000"/>
              </a:lnSpc>
              <a:defRPr/>
            </a:pPr>
            <a:r>
              <a:rPr lang="en-US" sz="2500" dirty="0">
                <a:latin typeface="+mn-lt"/>
                <a:cs typeface="Simplified Arabic" pitchFamily="18" charset="-78"/>
              </a:rPr>
              <a:t>2. The </a:t>
            </a:r>
            <a:r>
              <a:rPr lang="en-US" sz="2500" dirty="0">
                <a:latin typeface="+mn-lt"/>
              </a:rPr>
              <a:t>state of prohibition of the core </a:t>
            </a:r>
            <a:r>
              <a:rPr lang="en-US" sz="2500" dirty="0">
                <a:latin typeface="+mn-lt"/>
                <a:cs typeface="Simplified Arabic" pitchFamily="18" charset="-78"/>
              </a:rPr>
              <a:t>original Haram/Najis compounds in end products that were assumed to have undergone </a:t>
            </a:r>
            <a:r>
              <a:rPr lang="en-US" sz="2500" dirty="0">
                <a:latin typeface="+mn-lt"/>
              </a:rPr>
              <a:t>Istihala</a:t>
            </a:r>
            <a:r>
              <a:rPr lang="en-US" sz="2500" dirty="0">
                <a:latin typeface="+mn-lt"/>
                <a:cs typeface="Simplified Arabic" pitchFamily="18" charset="-78"/>
              </a:rPr>
              <a:t> or consumed </a:t>
            </a:r>
            <a:r>
              <a:rPr lang="en-US" sz="2500" u="sng" dirty="0">
                <a:latin typeface="+mn-lt"/>
              </a:rPr>
              <a:t>is still in force as Haram or Najis</a:t>
            </a:r>
            <a:r>
              <a:rPr lang="en-US" sz="2500" dirty="0">
                <a:latin typeface="+mn-lt"/>
              </a:rPr>
              <a:t>. </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323850"/>
            <a:ext cx="8443913" cy="183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50000"/>
              </a:lnSpc>
              <a:defRPr/>
            </a:pPr>
            <a:r>
              <a:rPr lang="en-US" sz="2600" dirty="0">
                <a:latin typeface="+mn-lt"/>
                <a:cs typeface="Simplified Arabic" pitchFamily="18" charset="-78"/>
              </a:rPr>
              <a:t>3. The </a:t>
            </a:r>
            <a:r>
              <a:rPr lang="en-US" sz="2600" dirty="0">
                <a:latin typeface="+mn-lt"/>
              </a:rPr>
              <a:t>Islamic provision rule on the use </a:t>
            </a:r>
            <a:r>
              <a:rPr lang="en-US" sz="2600" dirty="0">
                <a:latin typeface="+mn-lt"/>
                <a:cs typeface="Simplified Arabic" pitchFamily="18" charset="-78"/>
              </a:rPr>
              <a:t>or deliberately cause </a:t>
            </a:r>
            <a:r>
              <a:rPr lang="en-US" sz="2600" dirty="0">
                <a:latin typeface="+mn-lt"/>
              </a:rPr>
              <a:t>Haram/Najis ingredients </a:t>
            </a:r>
            <a:r>
              <a:rPr lang="en-US" sz="2600" dirty="0">
                <a:latin typeface="+mn-lt"/>
                <a:cs typeface="Simplified Arabic" pitchFamily="18" charset="-78"/>
              </a:rPr>
              <a:t>to undergo Istihala is not permissible. </a:t>
            </a:r>
          </a:p>
        </p:txBody>
      </p:sp>
      <p:sp>
        <p:nvSpPr>
          <p:cNvPr id="4" name="Rectangle 3"/>
          <p:cNvSpPr/>
          <p:nvPr/>
        </p:nvSpPr>
        <p:spPr>
          <a:xfrm>
            <a:off x="304800" y="2438400"/>
            <a:ext cx="8443913" cy="2430463"/>
          </a:xfrm>
          <a:prstGeom prst="rect">
            <a:avLst/>
          </a:prstGeom>
        </p:spPr>
        <p:txBody>
          <a:bodyPr>
            <a:spAutoFit/>
          </a:bodyPr>
          <a:lstStyle/>
          <a:p>
            <a:pPr marL="457200" indent="-457200" algn="just">
              <a:lnSpc>
                <a:spcPct val="150000"/>
              </a:lnSpc>
              <a:buFont typeface="Courier New" pitchFamily="49" charset="0"/>
              <a:buChar char="o"/>
              <a:defRPr/>
            </a:pPr>
            <a:r>
              <a:rPr lang="en-US" sz="2600" dirty="0">
                <a:latin typeface="+mn-lt"/>
              </a:rPr>
              <a:t>What supports this conclusion is the saying of the </a:t>
            </a:r>
            <a:r>
              <a:rPr lang="en-US" sz="2600" dirty="0" err="1">
                <a:latin typeface="+mn-lt"/>
              </a:rPr>
              <a:t>Shu'afa'a</a:t>
            </a:r>
            <a:r>
              <a:rPr lang="en-US" sz="2600" dirty="0">
                <a:latin typeface="+mn-lt"/>
              </a:rPr>
              <a:t>, </a:t>
            </a:r>
            <a:r>
              <a:rPr lang="en-US" sz="2600" dirty="0" err="1">
                <a:latin typeface="+mn-lt"/>
              </a:rPr>
              <a:t>Hanbalis</a:t>
            </a:r>
            <a:r>
              <a:rPr lang="en-US" sz="2600" dirty="0">
                <a:latin typeface="+mn-lt"/>
              </a:rPr>
              <a:t> and some </a:t>
            </a:r>
            <a:r>
              <a:rPr lang="en-US" sz="2600" dirty="0" err="1">
                <a:latin typeface="+mn-lt"/>
              </a:rPr>
              <a:t>Maalikis</a:t>
            </a:r>
            <a:r>
              <a:rPr lang="en-US" sz="2600" dirty="0">
                <a:latin typeface="+mn-lt"/>
              </a:rPr>
              <a:t> that it is not permissible to deliberately change alcohol to vinegar because it is not pure.</a:t>
            </a:r>
          </a:p>
        </p:txBody>
      </p:sp>
      <p:sp>
        <p:nvSpPr>
          <p:cNvPr id="5" name="Rectangle 4"/>
          <p:cNvSpPr>
            <a:spLocks noChangeArrowheads="1"/>
          </p:cNvSpPr>
          <p:nvPr/>
        </p:nvSpPr>
        <p:spPr bwMode="auto">
          <a:xfrm>
            <a:off x="304800" y="5029200"/>
            <a:ext cx="8443913"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lgn="just">
              <a:lnSpc>
                <a:spcPct val="150000"/>
              </a:lnSpc>
              <a:buFont typeface="Courier New" pitchFamily="49" charset="0"/>
              <a:buChar char="o"/>
              <a:defRPr/>
            </a:pPr>
            <a:r>
              <a:rPr lang="en-US" sz="2600" dirty="0">
                <a:latin typeface="+mn-lt"/>
                <a:cs typeface="Simplified Arabic" pitchFamily="18" charset="-78"/>
              </a:rPr>
              <a:t>What support this conclusion is the Hadith of the prophet </a:t>
            </a:r>
            <a:r>
              <a:rPr lang="en-US" sz="1100" dirty="0">
                <a:latin typeface="+mn-lt"/>
                <a:cs typeface="Simplified Arabic" pitchFamily="18" charset="-78"/>
              </a:rPr>
              <a:t>peace be upon him</a:t>
            </a:r>
            <a:r>
              <a:rPr lang="en-US" sz="2600" dirty="0">
                <a:latin typeface="+mn-lt"/>
                <a:cs typeface="Simplified Arabic" pitchFamily="18" charset="-78"/>
              </a:rPr>
              <a:t>: </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76200" y="6381750"/>
            <a:ext cx="8991600" cy="400050"/>
          </a:xfrm>
          <a:prstGeom prst="rect">
            <a:avLst/>
          </a:prstGeom>
          <a:solidFill>
            <a:srgbClr val="FFFF00"/>
          </a:solidFill>
          <a:ln w="76200">
            <a:solidFill>
              <a:schemeClr val="tx1"/>
            </a:solidFill>
            <a:miter lim="800000"/>
            <a:headEnd/>
            <a:tailEnd/>
          </a:ln>
        </p:spPr>
        <p:txBody>
          <a:bodyPr>
            <a:spAutoFit/>
          </a:bodyPr>
          <a:lstStyle/>
          <a:p>
            <a:pPr algn="ctr">
              <a:defRPr/>
            </a:pPr>
            <a:r>
              <a:rPr lang="en-US" sz="2000" dirty="0">
                <a:latin typeface="+mn-lt"/>
                <a:cs typeface="Times New Roman" pitchFamily="18" charset="0"/>
              </a:rPr>
              <a:t>So, this is an evidence that deliberate causing of  Istihala is forbidden</a:t>
            </a:r>
          </a:p>
        </p:txBody>
      </p:sp>
      <p:sp>
        <p:nvSpPr>
          <p:cNvPr id="7" name="Rectangle 6"/>
          <p:cNvSpPr>
            <a:spLocks noChangeArrowheads="1"/>
          </p:cNvSpPr>
          <p:nvPr/>
        </p:nvSpPr>
        <p:spPr bwMode="auto">
          <a:xfrm>
            <a:off x="228600" y="1074738"/>
            <a:ext cx="8686800" cy="1465262"/>
          </a:xfrm>
          <a:prstGeom prst="rect">
            <a:avLst/>
          </a:prstGeom>
          <a:noFill/>
          <a:ln w="76200">
            <a:noFill/>
            <a:miter lim="800000"/>
            <a:headEnd/>
            <a:tailEnd/>
          </a:ln>
        </p:spPr>
        <p:txBody>
          <a:bodyPr>
            <a:spAutoFit/>
          </a:bodyPr>
          <a:lstStyle/>
          <a:p>
            <a:pPr marL="342900" indent="-342900" algn="just">
              <a:lnSpc>
                <a:spcPct val="200000"/>
              </a:lnSpc>
              <a:buFont typeface="Courier New" pitchFamily="49" charset="0"/>
              <a:buChar char="o"/>
              <a:defRPr/>
            </a:pPr>
            <a:r>
              <a:rPr lang="en-US" sz="2400" dirty="0">
                <a:latin typeface="+mn-lt"/>
                <a:cs typeface="Times New Roman" pitchFamily="18" charset="0"/>
              </a:rPr>
              <a:t>It was narrated that Aba Talha, may Allah be pleased with him: he ask the Messenger of Allah (</a:t>
            </a:r>
            <a:r>
              <a:rPr lang="en-US" dirty="0">
                <a:latin typeface="+mn-lt"/>
                <a:cs typeface="Times New Roman" pitchFamily="18" charset="0"/>
              </a:rPr>
              <a:t>peace and blessing of Allah be upon him</a:t>
            </a:r>
            <a:r>
              <a:rPr lang="en-US" sz="2400" dirty="0">
                <a:latin typeface="+mn-lt"/>
                <a:cs typeface="Times New Roman" pitchFamily="18" charset="0"/>
              </a:rPr>
              <a:t>) : </a:t>
            </a:r>
          </a:p>
        </p:txBody>
      </p:sp>
      <p:sp>
        <p:nvSpPr>
          <p:cNvPr id="8" name="Rectangle 6"/>
          <p:cNvSpPr>
            <a:spLocks noChangeArrowheads="1"/>
          </p:cNvSpPr>
          <p:nvPr/>
        </p:nvSpPr>
        <p:spPr bwMode="auto">
          <a:xfrm>
            <a:off x="266700" y="2751138"/>
            <a:ext cx="8686800" cy="2201862"/>
          </a:xfrm>
          <a:prstGeom prst="rect">
            <a:avLst/>
          </a:prstGeom>
          <a:noFill/>
          <a:ln w="76200">
            <a:noFill/>
            <a:miter lim="800000"/>
            <a:headEnd/>
            <a:tailEnd/>
          </a:ln>
        </p:spPr>
        <p:txBody>
          <a:bodyPr>
            <a:spAutoFit/>
          </a:bodyPr>
          <a:lstStyle/>
          <a:p>
            <a:pPr>
              <a:lnSpc>
                <a:spcPct val="200000"/>
              </a:lnSpc>
              <a:defRPr/>
            </a:pPr>
            <a:r>
              <a:rPr lang="en-US" sz="2400" dirty="0">
                <a:latin typeface="+mn-lt"/>
              </a:rPr>
              <a:t>About orphans who had inherited wine, he said: pour it away.</a:t>
            </a:r>
            <a:br>
              <a:rPr lang="en-US" sz="2400" dirty="0">
                <a:latin typeface="+mn-lt"/>
              </a:rPr>
            </a:br>
            <a:r>
              <a:rPr lang="en-US" sz="2400" dirty="0">
                <a:latin typeface="+mn-lt"/>
              </a:rPr>
              <a:t>Then he asked: can we covert it to vinegar? He said: No.</a:t>
            </a:r>
          </a:p>
          <a:p>
            <a:pPr>
              <a:lnSpc>
                <a:spcPct val="200000"/>
              </a:lnSpc>
              <a:defRPr/>
            </a:pPr>
            <a:r>
              <a:rPr lang="en-US" sz="2400" dirty="0">
                <a:latin typeface="+mn-lt"/>
              </a:rPr>
              <a:t>"Narrated by Muslim”.</a:t>
            </a:r>
            <a:endParaRPr lang="ar-KW" sz="2400" dirty="0">
              <a:latin typeface="+mn-lt"/>
            </a:endParaRPr>
          </a:p>
        </p:txBody>
      </p:sp>
      <p:sp>
        <p:nvSpPr>
          <p:cNvPr id="9" name="Rectangle 8"/>
          <p:cNvSpPr/>
          <p:nvPr/>
        </p:nvSpPr>
        <p:spPr>
          <a:xfrm>
            <a:off x="381000" y="76200"/>
            <a:ext cx="8458200" cy="725488"/>
          </a:xfrm>
          <a:prstGeom prst="rect">
            <a:avLst/>
          </a:prstGeom>
          <a:solidFill>
            <a:srgbClr val="00B050"/>
          </a:solidFill>
        </p:spPr>
        <p:txBody>
          <a:bodyPr>
            <a:spAutoFit/>
          </a:bodyPr>
          <a:lstStyle/>
          <a:p>
            <a:pPr>
              <a:lnSpc>
                <a:spcPct val="200000"/>
              </a:lnSpc>
              <a:defRPr/>
            </a:pPr>
            <a:r>
              <a:rPr lang="en-US" sz="2400" dirty="0">
                <a:solidFill>
                  <a:schemeClr val="bg1"/>
                </a:solidFill>
                <a:latin typeface="+mn-lt"/>
              </a:rPr>
              <a:t>From the translation meaning of Hadith</a:t>
            </a:r>
            <a:endParaRPr lang="ar-KW" sz="2400" dirty="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81000" y="381000"/>
            <a:ext cx="8229600" cy="398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eaLnBrk="1" hangingPunct="1">
              <a:lnSpc>
                <a:spcPct val="200000"/>
              </a:lnSpc>
              <a:defRPr/>
            </a:pPr>
            <a:r>
              <a:rPr lang="en-US" sz="2600" dirty="0" smtClean="0">
                <a:latin typeface="+mn-lt"/>
                <a:cs typeface="Simplified Arabic" pitchFamily="18" charset="-78"/>
              </a:rPr>
              <a:t> 4. The inability to disclose </a:t>
            </a:r>
            <a:r>
              <a:rPr lang="ar-KW" sz="2600" b="1" dirty="0" smtClean="0">
                <a:latin typeface="+mn-lt"/>
                <a:cs typeface="Simplified Arabic" pitchFamily="18" charset="-78"/>
              </a:rPr>
              <a:t>الكشف عن</a:t>
            </a:r>
            <a:r>
              <a:rPr lang="en-US" sz="2600" b="1" dirty="0" smtClean="0">
                <a:latin typeface="+mn-lt"/>
                <a:cs typeface="Simplified Arabic" pitchFamily="18" charset="-78"/>
              </a:rPr>
              <a:t> </a:t>
            </a:r>
            <a:r>
              <a:rPr lang="en-US" sz="2600" dirty="0" smtClean="0">
                <a:latin typeface="+mn-lt"/>
                <a:cs typeface="Simplified Arabic" pitchFamily="18" charset="-78"/>
              </a:rPr>
              <a:t>the origin of Haram or Najis objects does not mean that this is an evidence of Istihala; it may be an indication of the inefficiency of the tools used or their non-observance of modern techniques in analyses and detection techniques.</a:t>
            </a:r>
          </a:p>
        </p:txBody>
      </p:sp>
      <p:sp>
        <p:nvSpPr>
          <p:cNvPr id="6" name="Text Box 4"/>
          <p:cNvSpPr txBox="1">
            <a:spLocks noChangeArrowheads="1"/>
          </p:cNvSpPr>
          <p:nvPr/>
        </p:nvSpPr>
        <p:spPr bwMode="auto">
          <a:xfrm>
            <a:off x="381000" y="4667250"/>
            <a:ext cx="8229600" cy="158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eaLnBrk="1" hangingPunct="1">
              <a:lnSpc>
                <a:spcPct val="200000"/>
              </a:lnSpc>
              <a:defRPr/>
            </a:pPr>
            <a:r>
              <a:rPr lang="en-US" sz="2600" dirty="0" smtClean="0">
                <a:latin typeface="+mn-lt"/>
                <a:cs typeface="Simplified Arabic" pitchFamily="18" charset="-78"/>
              </a:rPr>
              <a:t>5. The commands of Allah Almighty are revealed to follow and not to maneuver under deceptive interpretations.</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1000" y="381000"/>
            <a:ext cx="8229600" cy="158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eaLnBrk="1" hangingPunct="1">
              <a:lnSpc>
                <a:spcPct val="200000"/>
              </a:lnSpc>
              <a:defRPr/>
            </a:pPr>
            <a:r>
              <a:rPr lang="en-US" sz="2600" dirty="0" smtClean="0">
                <a:latin typeface="+mn-lt"/>
                <a:cs typeface="Simplified Arabic" pitchFamily="18" charset="-78"/>
              </a:rPr>
              <a:t>6. It is not allowed to use Istihala as a mean of Halalness/or Tahara.</a:t>
            </a:r>
          </a:p>
        </p:txBody>
      </p:sp>
      <p:sp>
        <p:nvSpPr>
          <p:cNvPr id="3" name="Text Box 4"/>
          <p:cNvSpPr txBox="1">
            <a:spLocks noChangeArrowheads="1"/>
          </p:cNvSpPr>
          <p:nvPr/>
        </p:nvSpPr>
        <p:spPr bwMode="auto">
          <a:xfrm>
            <a:off x="381000" y="2209800"/>
            <a:ext cx="8229600" cy="158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eaLnBrk="1" hangingPunct="1">
              <a:lnSpc>
                <a:spcPct val="200000"/>
              </a:lnSpc>
              <a:defRPr/>
            </a:pPr>
            <a:r>
              <a:rPr lang="en-US" sz="2600" dirty="0" smtClean="0">
                <a:latin typeface="+mn-lt"/>
                <a:cs typeface="Simplified Arabic" pitchFamily="18" charset="-78"/>
              </a:rPr>
              <a:t>7. Halal standardization/certification shall not be based upon Istihala</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905000"/>
            <a:ext cx="7239000" cy="1938338"/>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just" rtl="0">
              <a:lnSpc>
                <a:spcPct val="200000"/>
              </a:lnSpc>
              <a:defRPr/>
            </a:pPr>
            <a:r>
              <a:rPr lang="en-US" sz="3200" b="1" dirty="0">
                <a:solidFill>
                  <a:schemeClr val="bg1"/>
                </a:solidFill>
                <a:latin typeface="Simplified Arabic" pitchFamily="18" charset="-78"/>
                <a:cs typeface="Simplified Arabic" pitchFamily="18" charset="-78"/>
              </a:rPr>
              <a:t>Applications </a:t>
            </a:r>
            <a:r>
              <a:rPr lang="en-US" sz="3200" b="1" dirty="0" smtClean="0">
                <a:solidFill>
                  <a:schemeClr val="bg1"/>
                </a:solidFill>
                <a:latin typeface="Simplified Arabic" pitchFamily="18" charset="-78"/>
                <a:cs typeface="Simplified Arabic" pitchFamily="18" charset="-78"/>
              </a:rPr>
              <a:t>of Haram/Najis materials as </a:t>
            </a:r>
            <a:r>
              <a:rPr lang="en-US" sz="3200" b="1" dirty="0">
                <a:solidFill>
                  <a:schemeClr val="bg1"/>
                </a:solidFill>
                <a:latin typeface="Simplified Arabic" pitchFamily="18" charset="-78"/>
                <a:cs typeface="Simplified Arabic" pitchFamily="18" charset="-78"/>
              </a:rPr>
              <a:t>models for </a:t>
            </a:r>
            <a:r>
              <a:rPr lang="en-US" sz="3200" b="1" dirty="0" smtClean="0">
                <a:solidFill>
                  <a:schemeClr val="bg1"/>
                </a:solidFill>
                <a:latin typeface="Simplified Arabic" pitchFamily="18" charset="-78"/>
                <a:cs typeface="Simplified Arabic" pitchFamily="18" charset="-78"/>
              </a:rPr>
              <a:t>Istihala and </a:t>
            </a:r>
            <a:r>
              <a:rPr lang="en-US" sz="3200" b="1" dirty="0">
                <a:solidFill>
                  <a:schemeClr val="bg1"/>
                </a:solidFill>
                <a:latin typeface="Simplified Arabic" pitchFamily="18" charset="-78"/>
                <a:cs typeface="Simplified Arabic" pitchFamily="18" charset="-78"/>
              </a:rPr>
              <a:t>discussion</a:t>
            </a:r>
            <a:endParaRPr lang="ar-SA" sz="3200" b="1" dirty="0" smtClean="0">
              <a:solidFill>
                <a:schemeClr val="bg1"/>
              </a:solidFill>
              <a:latin typeface="Simplified Arabic" pitchFamily="18" charset="-78"/>
              <a:cs typeface="Simplified Arabic" pitchFamily="18" charset="-78"/>
            </a:endParaRPr>
          </a:p>
        </p:txBody>
      </p:sp>
      <p:sp>
        <p:nvSpPr>
          <p:cNvPr id="3" name="Rectangle 2"/>
          <p:cNvSpPr/>
          <p:nvPr/>
        </p:nvSpPr>
        <p:spPr>
          <a:xfrm>
            <a:off x="990600" y="4005263"/>
            <a:ext cx="7239000" cy="954087"/>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lnSpc>
                <a:spcPct val="200000"/>
              </a:lnSpc>
              <a:defRPr/>
            </a:pPr>
            <a:r>
              <a:rPr lang="en-US" sz="3200" b="1" dirty="0" smtClean="0">
                <a:solidFill>
                  <a:schemeClr val="bg1"/>
                </a:solidFill>
                <a:latin typeface="Simplified Arabic" pitchFamily="18" charset="-78"/>
                <a:cs typeface="Simplified Arabic" pitchFamily="18" charset="-78"/>
              </a:rPr>
              <a:t>Detailed </a:t>
            </a:r>
            <a:r>
              <a:rPr lang="en-US" sz="3200" b="1" dirty="0">
                <a:solidFill>
                  <a:schemeClr val="bg1"/>
                </a:solidFill>
                <a:latin typeface="Simplified Arabic" pitchFamily="18" charset="-78"/>
                <a:cs typeface="Simplified Arabic" pitchFamily="18" charset="-78"/>
              </a:rPr>
              <a:t>version</a:t>
            </a:r>
            <a:endParaRPr lang="ar-SA" sz="3200" b="1" dirty="0" smtClean="0">
              <a:solidFill>
                <a:schemeClr val="bg1"/>
              </a:solidFill>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ChangeArrowheads="1"/>
          </p:cNvSpPr>
          <p:nvPr/>
        </p:nvSpPr>
        <p:spPr bwMode="auto">
          <a:xfrm>
            <a:off x="304800" y="127000"/>
            <a:ext cx="82296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defRPr/>
            </a:pPr>
            <a:r>
              <a:rPr lang="en-US" sz="6000" b="1" dirty="0">
                <a:solidFill>
                  <a:srgbClr val="FF0000"/>
                </a:solidFill>
                <a:latin typeface="+mn-lt"/>
                <a:cs typeface="Simplified Arabic" pitchFamily="18" charset="-78"/>
              </a:rPr>
              <a:t>Collagen</a:t>
            </a:r>
            <a:endParaRPr lang="ar-KW" sz="6000" b="1" dirty="0">
              <a:solidFill>
                <a:srgbClr val="FF0000"/>
              </a:solidFill>
              <a:latin typeface="+mn-lt"/>
              <a:cs typeface="Simplified Arabic" pitchFamily="18" charset="-78"/>
            </a:endParaRPr>
          </a:p>
        </p:txBody>
      </p:sp>
      <p:pic>
        <p:nvPicPr>
          <p:cNvPr id="87043" name="Picture 3"/>
          <p:cNvPicPr>
            <a:picLocks noChangeAspect="1" noChangeArrowheads="1"/>
          </p:cNvPicPr>
          <p:nvPr/>
        </p:nvPicPr>
        <p:blipFill>
          <a:blip r:embed="rId2" cstate="print"/>
          <a:srcRect/>
          <a:stretch>
            <a:fillRect/>
          </a:stretch>
        </p:blipFill>
        <p:spPr bwMode="auto">
          <a:xfrm>
            <a:off x="19050" y="127000"/>
            <a:ext cx="942975" cy="1238250"/>
          </a:xfrm>
          <a:prstGeom prst="rect">
            <a:avLst/>
          </a:prstGeom>
          <a:noFill/>
          <a:ln w="9525">
            <a:noFill/>
            <a:miter lim="800000"/>
            <a:headEnd/>
            <a:tailEnd/>
          </a:ln>
          <a:effectLst/>
        </p:spPr>
      </p:pic>
      <p:sp>
        <p:nvSpPr>
          <p:cNvPr id="39940" name="Rectangle 12"/>
          <p:cNvSpPr>
            <a:spLocks noChangeArrowheads="1"/>
          </p:cNvSpPr>
          <p:nvPr/>
        </p:nvSpPr>
        <p:spPr bwMode="auto">
          <a:xfrm>
            <a:off x="304800" y="1066800"/>
            <a:ext cx="8534400" cy="544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lgn="just">
              <a:lnSpc>
                <a:spcPct val="150000"/>
              </a:lnSpc>
              <a:buFont typeface="Courier New" pitchFamily="49" charset="0"/>
              <a:buChar char="o"/>
              <a:defRPr/>
            </a:pPr>
            <a:r>
              <a:rPr lang="en-US" sz="2600" dirty="0">
                <a:latin typeface="+mn-lt"/>
                <a:cs typeface="Simplified Arabic" pitchFamily="18" charset="-78"/>
              </a:rPr>
              <a:t>Collagen is a connective tissue protein that is found in robust amounts in the skin and bones of the animal body.</a:t>
            </a:r>
          </a:p>
          <a:p>
            <a:pPr marL="457200" indent="-457200" algn="just">
              <a:lnSpc>
                <a:spcPct val="150000"/>
              </a:lnSpc>
              <a:buFont typeface="Courier New" pitchFamily="49" charset="0"/>
              <a:buChar char="o"/>
              <a:defRPr/>
            </a:pPr>
            <a:r>
              <a:rPr lang="en-US" sz="2600" dirty="0">
                <a:latin typeface="+mn-lt"/>
                <a:cs typeface="Simplified Arabic" pitchFamily="18" charset="-78"/>
              </a:rPr>
              <a:t>The protein formed through stages starting with a specific order of the basic building blocks, that are the amino acids, which form peptide chains, and then three single peptide chains wind to form a triple helix. </a:t>
            </a:r>
          </a:p>
          <a:p>
            <a:pPr marL="457200" indent="-457200" algn="just">
              <a:lnSpc>
                <a:spcPct val="150000"/>
              </a:lnSpc>
              <a:buFont typeface="Courier New" pitchFamily="49" charset="0"/>
              <a:buChar char="o"/>
              <a:defRPr/>
            </a:pPr>
            <a:r>
              <a:rPr lang="en-US" sz="2600" dirty="0">
                <a:latin typeface="+mn-lt"/>
                <a:cs typeface="Simplified Arabic" pitchFamily="18" charset="-78"/>
              </a:rPr>
              <a:t>The bundles of triple helix collagen molecules are bonded with other bundles of collagen molecules to form the connective tissue.</a:t>
            </a:r>
            <a:endParaRPr lang="ar-KW" sz="2600" dirty="0">
              <a:latin typeface="+mn-lt"/>
              <a:cs typeface="Simplified Arabic" pitchFamily="18" charset="-78"/>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fade">
                                      <p:cBhvr>
                                        <p:cTn id="7" dur="500"/>
                                        <p:tgtEl>
                                          <p:spTgt spid="399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40">
                                            <p:txEl>
                                              <p:pRg st="1" end="1"/>
                                            </p:txEl>
                                          </p:spTgt>
                                        </p:tgtEl>
                                        <p:attrNameLst>
                                          <p:attrName>style.visibility</p:attrName>
                                        </p:attrNameLst>
                                      </p:cBhvr>
                                      <p:to>
                                        <p:strVal val="visible"/>
                                      </p:to>
                                    </p:set>
                                    <p:animEffect transition="in" filter="fade">
                                      <p:cBhvr>
                                        <p:cTn id="12" dur="500"/>
                                        <p:tgtEl>
                                          <p:spTgt spid="3994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40">
                                            <p:txEl>
                                              <p:pRg st="2" end="2"/>
                                            </p:txEl>
                                          </p:spTgt>
                                        </p:tgtEl>
                                        <p:attrNameLst>
                                          <p:attrName>style.visibility</p:attrName>
                                        </p:attrNameLst>
                                      </p:cBhvr>
                                      <p:to>
                                        <p:strVal val="visible"/>
                                      </p:to>
                                    </p:set>
                                    <p:animEffect transition="in" filter="fade">
                                      <p:cBhvr>
                                        <p:cTn id="17" dur="500"/>
                                        <p:tgtEl>
                                          <p:spTgt spid="399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04800" y="76200"/>
            <a:ext cx="8382000" cy="398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600" dirty="0">
                <a:latin typeface="+mn-lt"/>
                <a:cs typeface="Simplified Arabic" pitchFamily="18" charset="-78"/>
              </a:rPr>
              <a:t>Gelatin (Gelatin), E441 is a water soluble gel that is produced from its mother molecule the collagen protein during stages of extraction by denaturation mainly from the skin and bones of different animals (including pigs/ Porcine) and fish skins.</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762000"/>
            <a:ext cx="8458200"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lgn="just">
              <a:lnSpc>
                <a:spcPct val="200000"/>
              </a:lnSpc>
              <a:buFont typeface="Courier New" pitchFamily="49" charset="0"/>
              <a:buChar char="o"/>
              <a:defRPr/>
            </a:pPr>
            <a:r>
              <a:rPr lang="en-US" sz="2600" dirty="0">
                <a:latin typeface="+mn-lt"/>
              </a:rPr>
              <a:t>According to Islamic provision rule, any material that has undergone </a:t>
            </a:r>
            <a:r>
              <a:rPr lang="en-US" sz="2600" b="1" dirty="0">
                <a:latin typeface="+mn-lt"/>
              </a:rPr>
              <a:t>true Istihala </a:t>
            </a:r>
            <a:r>
              <a:rPr lang="en-US" sz="2600" dirty="0">
                <a:latin typeface="+mn-lt"/>
              </a:rPr>
              <a:t>becomes permissible/Halal and religiously purified.</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04800" y="3219426"/>
            <a:ext cx="8382000" cy="318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600" dirty="0">
                <a:latin typeface="+mn-lt"/>
                <a:cs typeface="Simplified Arabic" pitchFamily="18" charset="-78"/>
              </a:rPr>
              <a:t>Gelatin from pigskin skin is easily extracted in a way that is soaked in acid for a short period of time </a:t>
            </a:r>
            <a:r>
              <a:rPr lang="en-US" sz="2600" b="1" u="sng" dirty="0">
                <a:latin typeface="+mn-lt"/>
                <a:cs typeface="Simplified Arabic" pitchFamily="18" charset="-78"/>
              </a:rPr>
              <a:t>and</a:t>
            </a:r>
            <a:r>
              <a:rPr lang="en-US" sz="2600" dirty="0">
                <a:latin typeface="+mn-lt"/>
                <a:cs typeface="Simplified Arabic" pitchFamily="18" charset="-78"/>
              </a:rPr>
              <a:t> at a much lower cost than the extraction method of bone or cow skins in the alkaline method.</a:t>
            </a:r>
          </a:p>
        </p:txBody>
      </p:sp>
      <p:sp>
        <p:nvSpPr>
          <p:cNvPr id="3" name="Rectangle 4"/>
          <p:cNvSpPr>
            <a:spLocks noChangeArrowheads="1"/>
          </p:cNvSpPr>
          <p:nvPr/>
        </p:nvSpPr>
        <p:spPr bwMode="auto">
          <a:xfrm>
            <a:off x="304800" y="-24"/>
            <a:ext cx="8382000" cy="318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600" dirty="0">
                <a:latin typeface="+mn-lt"/>
                <a:cs typeface="Simplified Arabic" pitchFamily="18" charset="-78"/>
              </a:rPr>
              <a:t>Porcine gelatin is about 44% of the total gelatin production in the world. While gelatin of bovine skin accounts for 28%, animal bone gelatin represents 27%, and other sources of gelatin represent 1%.</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28600" y="152400"/>
            <a:ext cx="8610600" cy="399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200000"/>
              </a:lnSpc>
              <a:defRPr/>
            </a:pPr>
            <a:r>
              <a:rPr lang="en-US" sz="2600" dirty="0">
                <a:latin typeface="+mn-lt"/>
                <a:cs typeface="Simplified Arabic" pitchFamily="18" charset="-78"/>
              </a:rPr>
              <a:t>Q: Can the gelatin molecule after denaturation from collagen be seen as a new unit that does not belong to the original collagen protein and differs in its chemical composition and chemical and natural properties from collagen and carries a new name?</a:t>
            </a:r>
            <a:endParaRPr lang="ar-KW" sz="2600" dirty="0">
              <a:latin typeface="+mn-lt"/>
              <a:cs typeface="Simplified Arabic" pitchFamily="18" charset="-78"/>
            </a:endParaRPr>
          </a:p>
        </p:txBody>
      </p:sp>
      <p:pic>
        <p:nvPicPr>
          <p:cNvPr id="90115" name="Picture 3"/>
          <p:cNvPicPr>
            <a:picLocks noChangeAspect="1" noChangeArrowheads="1"/>
          </p:cNvPicPr>
          <p:nvPr/>
        </p:nvPicPr>
        <p:blipFill>
          <a:blip r:embed="rId2"/>
          <a:srcRect/>
          <a:stretch>
            <a:fillRect/>
          </a:stretch>
        </p:blipFill>
        <p:spPr bwMode="auto">
          <a:xfrm>
            <a:off x="2133600" y="4267200"/>
            <a:ext cx="1295400" cy="1195388"/>
          </a:xfrm>
          <a:prstGeom prst="rect">
            <a:avLst/>
          </a:prstGeom>
          <a:noFill/>
          <a:ln w="9525">
            <a:noFill/>
            <a:miter lim="800000"/>
            <a:headEnd/>
            <a:tailEnd/>
          </a:ln>
          <a:effectLst/>
        </p:spPr>
      </p:pic>
      <p:pic>
        <p:nvPicPr>
          <p:cNvPr id="90116" name="Picture 4"/>
          <p:cNvPicPr>
            <a:picLocks noChangeAspect="1" noChangeArrowheads="1"/>
          </p:cNvPicPr>
          <p:nvPr/>
        </p:nvPicPr>
        <p:blipFill>
          <a:blip r:embed="rId3"/>
          <a:srcRect/>
          <a:stretch>
            <a:fillRect/>
          </a:stretch>
        </p:blipFill>
        <p:spPr bwMode="auto">
          <a:xfrm>
            <a:off x="5638800" y="4267200"/>
            <a:ext cx="1295400" cy="1195388"/>
          </a:xfrm>
          <a:prstGeom prst="rect">
            <a:avLst/>
          </a:prstGeom>
          <a:noFill/>
          <a:ln w="9525">
            <a:noFill/>
            <a:miter lim="800000"/>
            <a:headEnd/>
            <a:tailEnd/>
          </a:ln>
          <a:effectLst/>
        </p:spPr>
      </p:pic>
      <p:cxnSp>
        <p:nvCxnSpPr>
          <p:cNvPr id="6" name="Straight Arrow Connector 5"/>
          <p:cNvCxnSpPr/>
          <p:nvPr/>
        </p:nvCxnSpPr>
        <p:spPr>
          <a:xfrm>
            <a:off x="3657600" y="4865688"/>
            <a:ext cx="16764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304800" y="228600"/>
            <a:ext cx="8534400" cy="2230438"/>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algn="just">
              <a:lnSpc>
                <a:spcPct val="200000"/>
              </a:lnSpc>
              <a:defRPr/>
            </a:pPr>
            <a:r>
              <a:rPr lang="en-US" sz="2600" dirty="0">
                <a:latin typeface="+mn-lt"/>
                <a:cs typeface="Simplified Arabic" pitchFamily="18" charset="-78"/>
              </a:rPr>
              <a:t>A: The process of converting collagen into gelatin goes through the following:</a:t>
            </a:r>
          </a:p>
          <a:p>
            <a:pPr algn="just">
              <a:lnSpc>
                <a:spcPct val="150000"/>
              </a:lnSpc>
              <a:defRPr/>
            </a:pPr>
            <a:endParaRPr lang="en-US" sz="2600" dirty="0">
              <a:latin typeface="+mn-lt"/>
              <a:cs typeface="Simplified Arabic" pitchFamily="18" charset="-78"/>
            </a:endParaRPr>
          </a:p>
        </p:txBody>
      </p:sp>
      <p:sp>
        <p:nvSpPr>
          <p:cNvPr id="2" name="Rectangle 1"/>
          <p:cNvSpPr/>
          <p:nvPr/>
        </p:nvSpPr>
        <p:spPr>
          <a:xfrm>
            <a:off x="304800" y="6381750"/>
            <a:ext cx="8534400" cy="400050"/>
          </a:xfrm>
          <a:prstGeom prst="rect">
            <a:avLst/>
          </a:prstGeom>
        </p:spPr>
        <p:txBody>
          <a:bodyPr>
            <a:spAutoFit/>
          </a:bodyPr>
          <a:lstStyle/>
          <a:p>
            <a:pPr algn="ctr">
              <a:defRPr/>
            </a:pPr>
            <a:r>
              <a:rPr lang="en-US" sz="2000" dirty="0" err="1">
                <a:latin typeface="+mn-lt"/>
                <a:cs typeface="Simplified Arabic" pitchFamily="18" charset="-78"/>
              </a:rPr>
              <a:t>Deman</a:t>
            </a:r>
            <a:r>
              <a:rPr lang="en-US" sz="2000" dirty="0">
                <a:latin typeface="+mn-lt"/>
                <a:cs typeface="Simplified Arabic" pitchFamily="18" charset="-78"/>
              </a:rPr>
              <a:t>, Fundamentals of Food Chemistry, p. 182.</a:t>
            </a:r>
          </a:p>
        </p:txBody>
      </p:sp>
      <p:sp>
        <p:nvSpPr>
          <p:cNvPr id="8" name="Rectangle 5"/>
          <p:cNvSpPr>
            <a:spLocks noChangeArrowheads="1"/>
          </p:cNvSpPr>
          <p:nvPr/>
        </p:nvSpPr>
        <p:spPr bwMode="auto">
          <a:xfrm>
            <a:off x="381000" y="2155825"/>
            <a:ext cx="8534400" cy="441325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algn="just">
              <a:lnSpc>
                <a:spcPct val="180000"/>
              </a:lnSpc>
              <a:defRPr/>
            </a:pPr>
            <a:r>
              <a:rPr lang="en-US" sz="2600" dirty="0">
                <a:latin typeface="+mn-lt"/>
                <a:cs typeface="Simplified Arabic" pitchFamily="18" charset="-78"/>
              </a:rPr>
              <a:t>1. The breaking down of a limited number of peptide links, to reduce chain length.</a:t>
            </a:r>
          </a:p>
          <a:p>
            <a:pPr algn="just">
              <a:lnSpc>
                <a:spcPct val="180000"/>
              </a:lnSpc>
              <a:defRPr/>
            </a:pPr>
            <a:r>
              <a:rPr lang="en-US" sz="2600" dirty="0">
                <a:latin typeface="+mn-lt"/>
                <a:cs typeface="Simplified Arabic" pitchFamily="18" charset="-78"/>
              </a:rPr>
              <a:t>2. Redistributing a number of side-links between chains in an irregular way.</a:t>
            </a:r>
          </a:p>
          <a:p>
            <a:pPr algn="just">
              <a:lnSpc>
                <a:spcPct val="180000"/>
              </a:lnSpc>
              <a:defRPr/>
            </a:pPr>
            <a:r>
              <a:rPr lang="en-US" sz="2600" dirty="0">
                <a:latin typeface="+mn-lt"/>
                <a:cs typeface="Simplified Arabic" pitchFamily="18" charset="-78"/>
              </a:rPr>
              <a:t>3. Resulting in a change in the physical structure format of the chain.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ChangeArrowheads="1"/>
          </p:cNvSpPr>
          <p:nvPr/>
        </p:nvSpPr>
        <p:spPr bwMode="auto">
          <a:xfrm>
            <a:off x="381000" y="609600"/>
            <a:ext cx="8534400" cy="1592263"/>
          </a:xfrm>
          <a:prstGeom prst="rect">
            <a:avLst/>
          </a:prstGeom>
          <a:noFill/>
          <a:ln w="9525">
            <a:noFill/>
            <a:miter lim="800000"/>
            <a:headEnd/>
            <a:tailEnd/>
          </a:ln>
        </p:spPr>
        <p:txBody>
          <a:bodyPr>
            <a:spAutoFit/>
          </a:bodyPr>
          <a:lstStyle/>
          <a:p>
            <a:pPr marL="342900" indent="-342900" algn="just">
              <a:lnSpc>
                <a:spcPct val="200000"/>
              </a:lnSpc>
              <a:buFont typeface="Courier New" pitchFamily="49" charset="0"/>
              <a:buChar char="o"/>
            </a:pPr>
            <a:r>
              <a:rPr lang="en-US" sz="2600">
                <a:latin typeface="Simplified Arabic" pitchFamily="18" charset="-78"/>
                <a:cs typeface="Simplified Arabic" pitchFamily="18" charset="-78"/>
              </a:rPr>
              <a:t>The last step is the only necessary change to convert collagen into gelatin.</a:t>
            </a:r>
          </a:p>
        </p:txBody>
      </p:sp>
      <p:sp>
        <p:nvSpPr>
          <p:cNvPr id="3" name="Rectangle 5"/>
          <p:cNvSpPr>
            <a:spLocks noChangeArrowheads="1"/>
          </p:cNvSpPr>
          <p:nvPr/>
        </p:nvSpPr>
        <p:spPr bwMode="auto">
          <a:xfrm>
            <a:off x="381000" y="2347913"/>
            <a:ext cx="8534400" cy="3192462"/>
          </a:xfrm>
          <a:prstGeom prst="rect">
            <a:avLst/>
          </a:prstGeom>
          <a:noFill/>
          <a:ln w="9525">
            <a:noFill/>
            <a:miter lim="800000"/>
            <a:headEnd/>
            <a:tailEnd/>
          </a:ln>
        </p:spPr>
        <p:txBody>
          <a:bodyPr>
            <a:spAutoFit/>
          </a:bodyPr>
          <a:lstStyle/>
          <a:p>
            <a:pPr marL="342900" indent="-342900" algn="just">
              <a:lnSpc>
                <a:spcPct val="200000"/>
              </a:lnSpc>
              <a:buFont typeface="Courier New" pitchFamily="49" charset="0"/>
              <a:buChar char="o"/>
            </a:pPr>
            <a:r>
              <a:rPr lang="en-US" sz="2600">
                <a:latin typeface="Simplified Arabic" pitchFamily="18" charset="-78"/>
                <a:cs typeface="Simplified Arabic" pitchFamily="18" charset="-78"/>
              </a:rPr>
              <a:t>In gelatin, the acid chains</a:t>
            </a:r>
            <a:r>
              <a:rPr lang="en-US" sz="2600" b="1" baseline="30000">
                <a:solidFill>
                  <a:srgbClr val="FF0000"/>
                </a:solidFill>
                <a:latin typeface="Simplified Arabic" pitchFamily="18" charset="-78"/>
                <a:cs typeface="Simplified Arabic" pitchFamily="18" charset="-78"/>
              </a:rPr>
              <a:t>1</a:t>
            </a:r>
            <a:r>
              <a:rPr lang="en-US" sz="2600">
                <a:latin typeface="Simplified Arabic" pitchFamily="18" charset="-78"/>
                <a:cs typeface="Simplified Arabic" pitchFamily="18" charset="-78"/>
              </a:rPr>
              <a:t>, the number</a:t>
            </a:r>
            <a:r>
              <a:rPr lang="en-US" sz="2600" b="1" baseline="30000">
                <a:solidFill>
                  <a:srgbClr val="FF0000"/>
                </a:solidFill>
                <a:latin typeface="Simplified Arabic" pitchFamily="18" charset="-78"/>
                <a:cs typeface="Simplified Arabic" pitchFamily="18" charset="-78"/>
              </a:rPr>
              <a:t>2</a:t>
            </a:r>
            <a:r>
              <a:rPr lang="en-US" sz="2600">
                <a:latin typeface="Simplified Arabic" pitchFamily="18" charset="-78"/>
                <a:cs typeface="Simplified Arabic" pitchFamily="18" charset="-78"/>
              </a:rPr>
              <a:t> and types</a:t>
            </a:r>
            <a:r>
              <a:rPr lang="en-US" sz="2600" b="1" baseline="30000">
                <a:solidFill>
                  <a:srgbClr val="FF0000"/>
                </a:solidFill>
                <a:latin typeface="Simplified Arabic" pitchFamily="18" charset="-78"/>
                <a:cs typeface="Simplified Arabic" pitchFamily="18" charset="-78"/>
              </a:rPr>
              <a:t>3</a:t>
            </a:r>
            <a:r>
              <a:rPr lang="en-US" sz="2600">
                <a:latin typeface="Simplified Arabic" pitchFamily="18" charset="-78"/>
                <a:cs typeface="Simplified Arabic" pitchFamily="18" charset="-78"/>
              </a:rPr>
              <a:t> of amino acids in the </a:t>
            </a:r>
            <a:r>
              <a:rPr lang="en-US" sz="2600" b="1" u="sng">
                <a:latin typeface="Simplified Arabic" pitchFamily="18" charset="-78"/>
                <a:cs typeface="Simplified Arabic" pitchFamily="18" charset="-78"/>
              </a:rPr>
              <a:t>original collagen molecules</a:t>
            </a:r>
            <a:r>
              <a:rPr lang="en-US" sz="2600" b="1">
                <a:latin typeface="Simplified Arabic" pitchFamily="18" charset="-78"/>
                <a:cs typeface="Simplified Arabic" pitchFamily="18" charset="-78"/>
              </a:rPr>
              <a:t> </a:t>
            </a:r>
            <a:r>
              <a:rPr lang="en-US" sz="2600">
                <a:latin typeface="Simplified Arabic" pitchFamily="18" charset="-78"/>
                <a:cs typeface="Simplified Arabic" pitchFamily="18" charset="-78"/>
              </a:rPr>
              <a:t>remain intact in </a:t>
            </a:r>
            <a:r>
              <a:rPr lang="en-US" sz="2600" b="1" u="sng">
                <a:latin typeface="Simplified Arabic" pitchFamily="18" charset="-78"/>
                <a:cs typeface="Simplified Arabic" pitchFamily="18" charset="-78"/>
              </a:rPr>
              <a:t>gelatin</a:t>
            </a:r>
            <a:r>
              <a:rPr lang="en-US" sz="2600">
                <a:latin typeface="Simplified Arabic" pitchFamily="18" charset="-78"/>
                <a:cs typeface="Simplified Arabic" pitchFamily="18" charset="-78"/>
              </a:rPr>
              <a:t>, in addition, many of the side bonds remain intact.</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ChangeArrowheads="1"/>
          </p:cNvSpPr>
          <p:nvPr/>
        </p:nvSpPr>
        <p:spPr bwMode="auto">
          <a:xfrm>
            <a:off x="0" y="0"/>
            <a:ext cx="9144000" cy="769938"/>
          </a:xfrm>
          <a:prstGeom prst="rect">
            <a:avLst/>
          </a:prstGeom>
          <a:solidFill>
            <a:srgbClr val="00B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defRPr/>
            </a:pPr>
            <a:r>
              <a:rPr lang="en-US" sz="2200" b="1" dirty="0">
                <a:solidFill>
                  <a:schemeClr val="bg1"/>
                </a:solidFill>
                <a:latin typeface="+mn-lt"/>
                <a:cs typeface="Simplified Arabic" pitchFamily="18" charset="-78"/>
              </a:rPr>
              <a:t>SO gelatin is a partial chemical change of collagen and a major change of collagen physical properties.</a:t>
            </a:r>
            <a:endParaRPr lang="ar-KW" sz="2200" b="1" dirty="0">
              <a:solidFill>
                <a:schemeClr val="bg1"/>
              </a:solidFill>
              <a:latin typeface="+mn-lt"/>
              <a:cs typeface="Simplified Arabic" pitchFamily="18" charset="-78"/>
            </a:endParaRPr>
          </a:p>
        </p:txBody>
      </p:sp>
      <p:pic>
        <p:nvPicPr>
          <p:cNvPr id="93187" name="Picture 3"/>
          <p:cNvPicPr>
            <a:picLocks noChangeAspect="1" noChangeArrowheads="1"/>
          </p:cNvPicPr>
          <p:nvPr/>
        </p:nvPicPr>
        <p:blipFill>
          <a:blip r:embed="rId2"/>
          <a:srcRect/>
          <a:stretch>
            <a:fillRect/>
          </a:stretch>
        </p:blipFill>
        <p:spPr bwMode="auto">
          <a:xfrm>
            <a:off x="76200" y="1371600"/>
            <a:ext cx="990600" cy="990600"/>
          </a:xfrm>
          <a:prstGeom prst="rect">
            <a:avLst/>
          </a:prstGeom>
          <a:noFill/>
          <a:ln w="9525">
            <a:noFill/>
            <a:miter lim="800000"/>
            <a:headEnd/>
            <a:tailEnd/>
          </a:ln>
          <a:effectLst/>
        </p:spPr>
      </p:pic>
      <p:cxnSp>
        <p:nvCxnSpPr>
          <p:cNvPr id="7" name="Straight Arrow Connector 6"/>
          <p:cNvCxnSpPr/>
          <p:nvPr/>
        </p:nvCxnSpPr>
        <p:spPr>
          <a:xfrm>
            <a:off x="1219200" y="1947863"/>
            <a:ext cx="8382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93189" name="Picture 8"/>
          <p:cNvPicPr>
            <a:picLocks noChangeAspect="1" noChangeArrowheads="1"/>
          </p:cNvPicPr>
          <p:nvPr/>
        </p:nvPicPr>
        <p:blipFill>
          <a:blip r:embed="rId3"/>
          <a:srcRect/>
          <a:stretch>
            <a:fillRect/>
          </a:stretch>
        </p:blipFill>
        <p:spPr bwMode="auto">
          <a:xfrm>
            <a:off x="2476500" y="1066800"/>
            <a:ext cx="3924300" cy="1924050"/>
          </a:xfrm>
          <a:prstGeom prst="rect">
            <a:avLst/>
          </a:prstGeom>
          <a:noFill/>
          <a:ln w="9525">
            <a:noFill/>
            <a:miter lim="800000"/>
            <a:headEnd/>
            <a:tailEnd/>
          </a:ln>
          <a:effectLst/>
        </p:spPr>
      </p:pic>
      <p:pic>
        <p:nvPicPr>
          <p:cNvPr id="93190" name="Picture 6"/>
          <p:cNvPicPr>
            <a:picLocks noChangeAspect="1" noChangeArrowheads="1"/>
          </p:cNvPicPr>
          <p:nvPr/>
        </p:nvPicPr>
        <p:blipFill>
          <a:blip r:embed="rId4"/>
          <a:srcRect/>
          <a:stretch>
            <a:fillRect/>
          </a:stretch>
        </p:blipFill>
        <p:spPr bwMode="auto">
          <a:xfrm>
            <a:off x="6070600" y="1295400"/>
            <a:ext cx="2921000" cy="1524000"/>
          </a:xfrm>
          <a:prstGeom prst="rect">
            <a:avLst/>
          </a:prstGeom>
          <a:noFill/>
          <a:ln w="9525">
            <a:noFill/>
            <a:miter lim="800000"/>
            <a:headEnd/>
            <a:tailEnd/>
          </a:ln>
          <a:effectLst/>
        </p:spPr>
      </p:pic>
      <p:grpSp>
        <p:nvGrpSpPr>
          <p:cNvPr id="2" name="Group 1"/>
          <p:cNvGrpSpPr>
            <a:grpSpLocks/>
          </p:cNvGrpSpPr>
          <p:nvPr/>
        </p:nvGrpSpPr>
        <p:grpSpPr bwMode="auto">
          <a:xfrm>
            <a:off x="0" y="3233738"/>
            <a:ext cx="9144000" cy="3471862"/>
            <a:chOff x="0" y="3233738"/>
            <a:chExt cx="9144000" cy="3471862"/>
          </a:xfrm>
        </p:grpSpPr>
        <p:pic>
          <p:nvPicPr>
            <p:cNvPr id="93192" name="Picture 5"/>
            <p:cNvPicPr>
              <a:picLocks noChangeAspect="1" noChangeArrowheads="1"/>
            </p:cNvPicPr>
            <p:nvPr/>
          </p:nvPicPr>
          <p:blipFill>
            <a:blip r:embed="rId5"/>
            <a:srcRect/>
            <a:stretch>
              <a:fillRect/>
            </a:stretch>
          </p:blipFill>
          <p:spPr bwMode="auto">
            <a:xfrm>
              <a:off x="1447800" y="3981450"/>
              <a:ext cx="5054600" cy="2724150"/>
            </a:xfrm>
            <a:prstGeom prst="rect">
              <a:avLst/>
            </a:prstGeom>
            <a:noFill/>
            <a:ln w="9525">
              <a:noFill/>
              <a:miter lim="800000"/>
              <a:headEnd/>
              <a:tailEnd/>
            </a:ln>
            <a:effectLst/>
          </p:spPr>
        </p:pic>
        <p:pic>
          <p:nvPicPr>
            <p:cNvPr id="93193" name="Picture 4"/>
            <p:cNvPicPr>
              <a:picLocks noChangeAspect="1" noChangeArrowheads="1"/>
            </p:cNvPicPr>
            <p:nvPr/>
          </p:nvPicPr>
          <p:blipFill>
            <a:blip r:embed="rId6"/>
            <a:srcRect/>
            <a:stretch>
              <a:fillRect/>
            </a:stretch>
          </p:blipFill>
          <p:spPr bwMode="auto">
            <a:xfrm>
              <a:off x="76200" y="4986338"/>
              <a:ext cx="990600" cy="990600"/>
            </a:xfrm>
            <a:prstGeom prst="rect">
              <a:avLst/>
            </a:prstGeom>
            <a:noFill/>
            <a:ln w="9525">
              <a:noFill/>
              <a:miter lim="800000"/>
              <a:headEnd/>
              <a:tailEnd/>
            </a:ln>
            <a:effectLst/>
          </p:spPr>
        </p:pic>
        <p:cxnSp>
          <p:nvCxnSpPr>
            <p:cNvPr id="6" name="Straight Arrow Connector 5"/>
            <p:cNvCxnSpPr/>
            <p:nvPr/>
          </p:nvCxnSpPr>
          <p:spPr>
            <a:xfrm>
              <a:off x="1143000" y="5334000"/>
              <a:ext cx="8382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3" name="Rectangle 16"/>
            <p:cNvSpPr>
              <a:spLocks noChangeArrowheads="1"/>
            </p:cNvSpPr>
            <p:nvPr/>
          </p:nvSpPr>
          <p:spPr bwMode="auto">
            <a:xfrm>
              <a:off x="0" y="3233738"/>
              <a:ext cx="9144000" cy="430212"/>
            </a:xfrm>
            <a:prstGeom prst="rect">
              <a:avLst/>
            </a:prstGeom>
            <a:solidFill>
              <a:srgbClr val="00B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defRPr/>
              </a:pPr>
              <a:r>
                <a:rPr lang="en-US" sz="2200" b="1" dirty="0">
                  <a:solidFill>
                    <a:schemeClr val="bg1"/>
                  </a:solidFill>
                  <a:latin typeface="+mn-lt"/>
                  <a:cs typeface="Simplified Arabic" pitchFamily="18" charset="-78"/>
                </a:rPr>
                <a:t>All the basic building blocks of amino acids in both compounds are present.</a:t>
              </a:r>
              <a:endParaRPr lang="ar-KW" sz="2200" b="1" dirty="0">
                <a:solidFill>
                  <a:schemeClr val="bg1"/>
                </a:solidFill>
                <a:latin typeface="+mn-lt"/>
                <a:cs typeface="Simplified Arabic" pitchFamily="18" charset="-78"/>
              </a:endParaRPr>
            </a:p>
          </p:txBody>
        </p:sp>
        <p:sp>
          <p:nvSpPr>
            <p:cNvPr id="55307" name="Rectangle 18"/>
            <p:cNvSpPr>
              <a:spLocks noChangeArrowheads="1"/>
            </p:cNvSpPr>
            <p:nvPr/>
          </p:nvSpPr>
          <p:spPr bwMode="auto">
            <a:xfrm>
              <a:off x="5791200" y="3886200"/>
              <a:ext cx="3276600" cy="2589213"/>
            </a:xfrm>
            <a:prstGeom prst="rect">
              <a:avLst/>
            </a:prstGeom>
            <a:solidFill>
              <a:srgbClr val="00B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50000"/>
                </a:lnSpc>
                <a:defRPr/>
              </a:pPr>
              <a:r>
                <a:rPr lang="en-US" sz="2200" b="1" dirty="0">
                  <a:solidFill>
                    <a:schemeClr val="bg1"/>
                  </a:solidFill>
                  <a:latin typeface="+mn-lt"/>
                  <a:cs typeface="Simplified Arabic" pitchFamily="18" charset="-78"/>
                </a:rPr>
                <a:t>The origin of gelatin can be identified by laboratory analysis from which animal its collagen was denatured.</a:t>
              </a:r>
              <a:endParaRPr lang="ar-KW" sz="2200" b="1" dirty="0">
                <a:solidFill>
                  <a:schemeClr val="bg1"/>
                </a:solidFill>
                <a:latin typeface="+mn-lt"/>
                <a:cs typeface="Simplified Arabic" pitchFamily="18" charset="-78"/>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892175"/>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a:spAutoFit/>
          </a:bodyPr>
          <a:lstStyle/>
          <a:p>
            <a:pPr algn="just" defTabSz="1111250">
              <a:spcAft>
                <a:spcPct val="35000"/>
              </a:spcAft>
              <a:defRPr/>
            </a:pPr>
            <a:r>
              <a:rPr lang="en-US" sz="2600" b="1" dirty="0">
                <a:solidFill>
                  <a:schemeClr val="bg1"/>
                </a:solidFill>
              </a:rPr>
              <a:t>Can we consider what's happened to gelatin during manufacturing as a form of Istihala?</a:t>
            </a:r>
          </a:p>
        </p:txBody>
      </p:sp>
      <p:sp>
        <p:nvSpPr>
          <p:cNvPr id="4" name="Rectangle 3"/>
          <p:cNvSpPr>
            <a:spLocks noChangeArrowheads="1"/>
          </p:cNvSpPr>
          <p:nvPr/>
        </p:nvSpPr>
        <p:spPr bwMode="auto">
          <a:xfrm>
            <a:off x="419100" y="1066800"/>
            <a:ext cx="8305800" cy="158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200000"/>
              </a:lnSpc>
              <a:defRPr/>
            </a:pPr>
            <a:r>
              <a:rPr lang="en-US" sz="2600" b="1" dirty="0">
                <a:solidFill>
                  <a:srgbClr val="FF0000"/>
                </a:solidFill>
                <a:latin typeface="+mn-lt"/>
                <a:cs typeface="Simplified Arabic" pitchFamily="18" charset="-78"/>
              </a:rPr>
              <a:t>Does collagen conversion to gelatin is an example of Istihala that purify its Najis original form?</a:t>
            </a:r>
          </a:p>
        </p:txBody>
      </p:sp>
      <p:sp>
        <p:nvSpPr>
          <p:cNvPr id="5" name="Rectangle 4"/>
          <p:cNvSpPr>
            <a:spLocks noChangeArrowheads="1"/>
          </p:cNvSpPr>
          <p:nvPr/>
        </p:nvSpPr>
        <p:spPr bwMode="auto">
          <a:xfrm>
            <a:off x="419100" y="2876550"/>
            <a:ext cx="8305800"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600" dirty="0">
                <a:latin typeface="+mn-lt"/>
                <a:cs typeface="Simplified Arabic" pitchFamily="18" charset="-78"/>
              </a:rPr>
              <a:t>The emergence change of collagen is no more than a breakage of some of the peptide bonds in the collagen molecule.</a:t>
            </a:r>
          </a:p>
        </p:txBody>
      </p:sp>
      <p:sp>
        <p:nvSpPr>
          <p:cNvPr id="6" name="Rectangle 5"/>
          <p:cNvSpPr>
            <a:spLocks noChangeArrowheads="1"/>
          </p:cNvSpPr>
          <p:nvPr/>
        </p:nvSpPr>
        <p:spPr bwMode="auto">
          <a:xfrm>
            <a:off x="419100" y="5200650"/>
            <a:ext cx="8305800" cy="158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600" dirty="0">
                <a:latin typeface="+mn-lt"/>
                <a:cs typeface="Simplified Arabic" pitchFamily="18" charset="-78"/>
              </a:rPr>
              <a:t>The simple change in collagen is not enough to say that it has gone Istihala.</a:t>
            </a:r>
            <a:endParaRPr lang="en-US" sz="2600" dirty="0">
              <a:latin typeface="+mn-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anchor="ctr"/>
          <a:lstStyle/>
          <a:p>
            <a:pPr algn="just">
              <a:defRPr/>
            </a:pPr>
            <a:r>
              <a:rPr lang="en-US" sz="2600" b="1" dirty="0">
                <a:solidFill>
                  <a:schemeClr val="bg1"/>
                </a:solidFill>
                <a:cs typeface="Simplified Arabic" pitchFamily="18" charset="-78"/>
              </a:rPr>
              <a:t>It is not true to say that the source of pig gelatin can not be identified, however, it can be detected in ways such as:</a:t>
            </a:r>
            <a:endParaRPr lang="ar-SA" sz="2600" b="1" dirty="0">
              <a:solidFill>
                <a:schemeClr val="bg1"/>
              </a:solidFill>
              <a:cs typeface="Simplified Arabic" pitchFamily="18" charset="-78"/>
            </a:endParaRPr>
          </a:p>
        </p:txBody>
      </p:sp>
      <p:sp>
        <p:nvSpPr>
          <p:cNvPr id="3" name="Rectangle 2"/>
          <p:cNvSpPr>
            <a:spLocks noChangeArrowheads="1"/>
          </p:cNvSpPr>
          <p:nvPr/>
        </p:nvSpPr>
        <p:spPr bwMode="auto">
          <a:xfrm>
            <a:off x="381000" y="1371600"/>
            <a:ext cx="8305800" cy="183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514350" indent="-514350" algn="just">
              <a:lnSpc>
                <a:spcPct val="150000"/>
              </a:lnSpc>
              <a:buFont typeface="+mj-lt"/>
              <a:buAutoNum type="arabicPeriod"/>
              <a:defRPr/>
            </a:pPr>
            <a:r>
              <a:rPr lang="en-US" sz="2600" dirty="0">
                <a:latin typeface="+mn-lt"/>
                <a:cs typeface="Simplified Arabic" pitchFamily="18" charset="-78"/>
              </a:rPr>
              <a:t>Detection by chromatography, or enzyme linked immunoassay (ELIZA).</a:t>
            </a:r>
          </a:p>
          <a:p>
            <a:pPr marL="514350" indent="-514350" algn="just">
              <a:lnSpc>
                <a:spcPct val="150000"/>
              </a:lnSpc>
              <a:buFont typeface="+mj-lt"/>
              <a:buAutoNum type="arabicPeriod"/>
              <a:defRPr/>
            </a:pPr>
            <a:r>
              <a:rPr lang="en-US" sz="2600" dirty="0">
                <a:latin typeface="+mn-lt"/>
                <a:cs typeface="Simplified Arabic" pitchFamily="18" charset="-78"/>
              </a:rPr>
              <a:t>Study by DNA sequencing</a:t>
            </a:r>
          </a:p>
        </p:txBody>
      </p:sp>
      <p:sp>
        <p:nvSpPr>
          <p:cNvPr id="4" name="Rectangle 3"/>
          <p:cNvSpPr>
            <a:spLocks noChangeArrowheads="1"/>
          </p:cNvSpPr>
          <p:nvPr/>
        </p:nvSpPr>
        <p:spPr bwMode="auto">
          <a:xfrm>
            <a:off x="381000" y="3433763"/>
            <a:ext cx="8305800" cy="308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150000"/>
              </a:lnSpc>
              <a:buFont typeface="Courier New" pitchFamily="49" charset="0"/>
              <a:buChar char="o"/>
              <a:defRPr/>
            </a:pPr>
            <a:r>
              <a:rPr lang="en-US" sz="2600" dirty="0">
                <a:latin typeface="+mn-lt"/>
              </a:rPr>
              <a:t>In our modern world t</a:t>
            </a:r>
            <a:r>
              <a:rPr lang="en-US" sz="2600" dirty="0">
                <a:latin typeface="+mn-lt"/>
                <a:cs typeface="Simplified Arabic" pitchFamily="18" charset="-78"/>
              </a:rPr>
              <a:t>he inability to detect the origin of Haram/Najis materials is not a sign of Istihala; it may be evidence of the use of ineffective techniques.</a:t>
            </a:r>
          </a:p>
          <a:p>
            <a:pPr algn="just">
              <a:lnSpc>
                <a:spcPct val="150000"/>
              </a:lnSpc>
              <a:defRPr/>
            </a:pPr>
            <a:r>
              <a:rPr lang="en-US" sz="2600" dirty="0">
                <a:solidFill>
                  <a:srgbClr val="FF0000"/>
                </a:solidFill>
                <a:latin typeface="+mn-lt"/>
                <a:cs typeface="Simplified Arabic" pitchFamily="18" charset="-78"/>
              </a:rPr>
              <a:t>  The possibility of detecting gelatin source is evidence that a complete Istihala has not occurred.</a:t>
            </a:r>
            <a:endParaRPr lang="ar-KW" sz="2600" b="1" dirty="0">
              <a:solidFill>
                <a:srgbClr val="FF0000"/>
              </a:solidFill>
              <a:latin typeface="+mn-lt"/>
              <a:cs typeface="Simplified Arabic" pitchFamily="18" charset="-78"/>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1000" y="381000"/>
            <a:ext cx="8382000" cy="398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lnSpc>
                <a:spcPct val="200000"/>
              </a:lnSpc>
              <a:buFont typeface="Courier New" pitchFamily="49" charset="0"/>
              <a:buChar char="o"/>
              <a:defRPr/>
            </a:pPr>
            <a:r>
              <a:rPr lang="en-US" sz="2600" dirty="0" smtClean="0">
                <a:latin typeface="+mn-lt"/>
                <a:cs typeface="Simplified Arabic" pitchFamily="18" charset="-78"/>
              </a:rPr>
              <a:t>It is possible to get gelatin by home cooking. "When you cook meat, the collagen will gradually comes out of the tissues turning into gelatin, which gives the broth of gelatinous consistency. This process is faster with a little lemon juice or vinegar.</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381000" y="381000"/>
            <a:ext cx="8382000" cy="398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lnSpc>
                <a:spcPct val="200000"/>
              </a:lnSpc>
              <a:buFont typeface="Courier New" pitchFamily="49" charset="0"/>
              <a:buChar char="o"/>
              <a:defRPr/>
            </a:pPr>
            <a:r>
              <a:rPr lang="en-US" sz="2600" dirty="0" smtClean="0">
                <a:latin typeface="+mn-lt"/>
                <a:cs typeface="Simplified Arabic" pitchFamily="18" charset="-78"/>
              </a:rPr>
              <a:t>What this means is that the changes that are taking place with gelatin are a few simple changes. Otherwise, what prevents the cooking of pig’s meat considering the changes in its structure of the proteins as a form of Istihala? Does this make sense?</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1000" y="381000"/>
            <a:ext cx="8382000" cy="398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lnSpc>
                <a:spcPct val="200000"/>
              </a:lnSpc>
              <a:buFont typeface="Courier New" pitchFamily="49" charset="0"/>
              <a:buChar char="o"/>
              <a:defRPr/>
            </a:pPr>
            <a:r>
              <a:rPr lang="en-US" sz="2600" dirty="0" smtClean="0">
                <a:latin typeface="+mn-lt"/>
                <a:cs typeface="Simplified Arabic" pitchFamily="18" charset="-78"/>
              </a:rPr>
              <a:t>The hypothesis that read: gelatin extracted from Haram/Najis substances can be considered as a model of Istihala is a scientifically inaccurate hypothesis and that fatwas that authorize the use of gelatin on the basis of Istihala should be reviewed.</a:t>
            </a:r>
            <a:endParaRPr lang="en-US" sz="2600" dirty="0" smtClean="0">
              <a:solidFill>
                <a:srgbClr val="FF0000"/>
              </a:solidFill>
              <a:latin typeface="+mn-lt"/>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28600" y="1441450"/>
            <a:ext cx="8458200" cy="3359150"/>
          </a:xfrm>
          <a:prstGeom prst="rect">
            <a:avLst/>
          </a:prstGeom>
          <a:noFill/>
          <a:ln>
            <a:noFill/>
          </a:ln>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342900" indent="-342900" algn="just">
              <a:lnSpc>
                <a:spcPct val="150000"/>
              </a:lnSpc>
              <a:buFont typeface="Courier New" pitchFamily="49" charset="0"/>
              <a:buChar char="o"/>
              <a:defRPr/>
            </a:pPr>
            <a:r>
              <a:rPr lang="en-US" sz="2400" dirty="0" smtClean="0">
                <a:latin typeface="+mn-lt"/>
              </a:rPr>
              <a:t>Istihala can be best defined as the </a:t>
            </a:r>
            <a:r>
              <a:rPr lang="en-US" sz="2400" b="1" u="sng" dirty="0" smtClean="0">
                <a:latin typeface="+mn-lt"/>
              </a:rPr>
              <a:t>non deliberate*</a:t>
            </a:r>
            <a:r>
              <a:rPr lang="en-US" sz="2400" b="1" dirty="0" smtClean="0">
                <a:latin typeface="+mn-lt"/>
              </a:rPr>
              <a:t> </a:t>
            </a:r>
            <a:r>
              <a:rPr lang="en-US" sz="2400" b="1" u="sng" dirty="0">
                <a:latin typeface="+mn-lt"/>
              </a:rPr>
              <a:t>Physiochemical </a:t>
            </a:r>
            <a:r>
              <a:rPr lang="en-US" sz="2400" b="1" u="sng" dirty="0" smtClean="0">
                <a:latin typeface="+mn-lt"/>
              </a:rPr>
              <a:t>Transformation</a:t>
            </a:r>
            <a:r>
              <a:rPr lang="en-US" sz="2400" b="1" dirty="0" smtClean="0">
                <a:latin typeface="+mn-lt"/>
              </a:rPr>
              <a:t> </a:t>
            </a:r>
            <a:r>
              <a:rPr lang="en-US" sz="2400" dirty="0" smtClean="0">
                <a:latin typeface="+mn-lt"/>
              </a:rPr>
              <a:t>or </a:t>
            </a:r>
            <a:r>
              <a:rPr lang="en-US" sz="2400" b="1" u="sng" dirty="0" smtClean="0">
                <a:latin typeface="+mn-lt"/>
              </a:rPr>
              <a:t>conversion</a:t>
            </a:r>
            <a:r>
              <a:rPr lang="en-US" sz="2400" dirty="0" smtClean="0">
                <a:latin typeface="+mn-lt"/>
              </a:rPr>
              <a:t> of material to another material which involves </a:t>
            </a:r>
            <a:r>
              <a:rPr lang="en-US" sz="2400" b="1" dirty="0" smtClean="0">
                <a:solidFill>
                  <a:srgbClr val="00B050"/>
                </a:solidFill>
                <a:latin typeface="+mn-lt"/>
              </a:rPr>
              <a:t>complete change of the core substance</a:t>
            </a:r>
            <a:r>
              <a:rPr lang="en-US" sz="2400" dirty="0" smtClean="0">
                <a:latin typeface="+mn-lt"/>
              </a:rPr>
              <a:t> of </a:t>
            </a:r>
            <a:r>
              <a:rPr lang="en-US" sz="2400" dirty="0" smtClean="0">
                <a:solidFill>
                  <a:srgbClr val="FF0000"/>
                </a:solidFill>
                <a:latin typeface="+mn-lt"/>
              </a:rPr>
              <a:t>unlawful</a:t>
            </a:r>
            <a:r>
              <a:rPr lang="en-US" sz="2400" dirty="0">
                <a:solidFill>
                  <a:srgbClr val="FF0000"/>
                </a:solidFill>
                <a:latin typeface="+mn-lt"/>
              </a:rPr>
              <a:t>, Haram, Najis </a:t>
            </a:r>
            <a:r>
              <a:rPr lang="en-US" sz="2400" dirty="0" smtClean="0">
                <a:solidFill>
                  <a:srgbClr val="FF0000"/>
                </a:solidFill>
                <a:latin typeface="+mn-lt"/>
              </a:rPr>
              <a:t> </a:t>
            </a:r>
            <a:r>
              <a:rPr lang="ar-KW" sz="2400" b="1" dirty="0" smtClean="0">
                <a:solidFill>
                  <a:srgbClr val="00B050"/>
                </a:solidFill>
                <a:latin typeface="Simplified Arabic" pitchFamily="18" charset="-78"/>
                <a:cs typeface="Simplified Arabic" pitchFamily="18" charset="-78"/>
              </a:rPr>
              <a:t>إنقلاب عين النجس</a:t>
            </a:r>
            <a:r>
              <a:rPr lang="en-US" sz="2400" b="1" dirty="0" smtClean="0">
                <a:solidFill>
                  <a:srgbClr val="00B050"/>
                </a:solidFill>
                <a:latin typeface="Simplified Arabic" pitchFamily="18" charset="-78"/>
                <a:cs typeface="Simplified Arabic" pitchFamily="18" charset="-78"/>
              </a:rPr>
              <a:t> </a:t>
            </a:r>
            <a:r>
              <a:rPr lang="en-US" sz="2400" dirty="0" smtClean="0">
                <a:latin typeface="+mn-lt"/>
              </a:rPr>
              <a:t>in its physical and chemical properties to another substance that have: </a:t>
            </a:r>
          </a:p>
        </p:txBody>
      </p:sp>
      <p:sp>
        <p:nvSpPr>
          <p:cNvPr id="10" name="Rectangle 9"/>
          <p:cNvSpPr/>
          <p:nvPr/>
        </p:nvSpPr>
        <p:spPr>
          <a:xfrm>
            <a:off x="0" y="6488113"/>
            <a:ext cx="6316663" cy="369887"/>
          </a:xfrm>
          <a:prstGeom prst="rect">
            <a:avLst/>
          </a:prstGeom>
        </p:spPr>
        <p:txBody>
          <a:bodyPr wrap="none">
            <a:spAutoFit/>
          </a:bodyPr>
          <a:lstStyle/>
          <a:p>
            <a:pPr>
              <a:defRPr/>
            </a:pPr>
            <a:r>
              <a:rPr lang="en-GB" dirty="0">
                <a:latin typeface="+mn-lt"/>
              </a:rPr>
              <a:t>*Without human intervention or intention or natural conversion. </a:t>
            </a:r>
            <a:endParaRPr lang="ar-KW" dirty="0">
              <a:latin typeface="+mn-lt"/>
            </a:endParaRPr>
          </a:p>
        </p:txBody>
      </p:sp>
      <p:sp>
        <p:nvSpPr>
          <p:cNvPr id="11" name="Rectangle 8"/>
          <p:cNvSpPr>
            <a:spLocks noChangeArrowheads="1"/>
          </p:cNvSpPr>
          <p:nvPr/>
        </p:nvSpPr>
        <p:spPr bwMode="auto">
          <a:xfrm>
            <a:off x="152400" y="695325"/>
            <a:ext cx="8763000" cy="523875"/>
          </a:xfrm>
          <a:prstGeom prst="rect">
            <a:avLst/>
          </a:prstGeom>
          <a:solidFill>
            <a:srgbClr val="00B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defRPr/>
            </a:pPr>
            <a:r>
              <a:rPr lang="en-US" sz="2800" b="1" dirty="0">
                <a:solidFill>
                  <a:schemeClr val="bg1"/>
                </a:solidFill>
                <a:latin typeface="+mn-lt"/>
                <a:cs typeface="Simplified Arabic" pitchFamily="18" charset="-78"/>
              </a:rPr>
              <a:t>Istihala</a:t>
            </a:r>
          </a:p>
        </p:txBody>
      </p:sp>
      <p:sp>
        <p:nvSpPr>
          <p:cNvPr id="12" name="Rectangle 8"/>
          <p:cNvSpPr>
            <a:spLocks noChangeArrowheads="1"/>
          </p:cNvSpPr>
          <p:nvPr/>
        </p:nvSpPr>
        <p:spPr bwMode="auto">
          <a:xfrm>
            <a:off x="152400" y="76200"/>
            <a:ext cx="8763000" cy="523875"/>
          </a:xfrm>
          <a:prstGeom prst="rect">
            <a:avLst/>
          </a:prstGeom>
          <a:solidFill>
            <a:srgbClr val="00B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defRPr/>
            </a:pPr>
            <a:r>
              <a:rPr lang="en-US" sz="2800" b="1" dirty="0">
                <a:solidFill>
                  <a:schemeClr val="bg1"/>
                </a:solidFill>
                <a:latin typeface="+mn-lt"/>
                <a:cs typeface="Simplified Arabic" pitchFamily="18" charset="-78"/>
              </a:rPr>
              <a:t>Terminologies</a:t>
            </a:r>
          </a:p>
        </p:txBody>
      </p:sp>
      <p:sp>
        <p:nvSpPr>
          <p:cNvPr id="13" name="Text Box 4"/>
          <p:cNvSpPr txBox="1">
            <a:spLocks noChangeArrowheads="1"/>
          </p:cNvSpPr>
          <p:nvPr/>
        </p:nvSpPr>
        <p:spPr bwMode="auto">
          <a:xfrm>
            <a:off x="304800" y="4800600"/>
            <a:ext cx="8458200" cy="1463675"/>
          </a:xfrm>
          <a:prstGeom prst="rect">
            <a:avLst/>
          </a:prstGeom>
          <a:noFill/>
          <a:ln>
            <a:noFill/>
          </a:ln>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342900" indent="-342900" algn="just">
              <a:lnSpc>
                <a:spcPct val="200000"/>
              </a:lnSpc>
              <a:buFont typeface="Courier New" pitchFamily="49" charset="0"/>
              <a:buChar char="o"/>
              <a:defRPr/>
            </a:pPr>
            <a:r>
              <a:rPr lang="en-US" sz="2400" dirty="0" smtClean="0">
                <a:latin typeface="+mn-lt"/>
              </a:rPr>
              <a:t>different name</a:t>
            </a:r>
            <a:r>
              <a:rPr lang="en-US" sz="2400" b="1" baseline="30000" dirty="0">
                <a:solidFill>
                  <a:srgbClr val="FF0000"/>
                </a:solidFill>
                <a:latin typeface="+mn-lt"/>
              </a:rPr>
              <a:t>1</a:t>
            </a:r>
            <a:r>
              <a:rPr lang="en-US" sz="2400" dirty="0" smtClean="0">
                <a:latin typeface="+mn-lt"/>
              </a:rPr>
              <a:t>, different physical properties</a:t>
            </a:r>
            <a:r>
              <a:rPr lang="en-US" sz="2400" b="1" baseline="30000" dirty="0" smtClean="0">
                <a:solidFill>
                  <a:srgbClr val="FF0000"/>
                </a:solidFill>
                <a:latin typeface="+mn-lt"/>
              </a:rPr>
              <a:t>2</a:t>
            </a:r>
            <a:r>
              <a:rPr lang="en-US" sz="2400" dirty="0" smtClean="0">
                <a:latin typeface="+mn-lt"/>
              </a:rPr>
              <a:t>, and totally 100% change in its chemical properties</a:t>
            </a:r>
            <a:r>
              <a:rPr lang="en-US" sz="2400" b="1" baseline="30000" dirty="0" smtClean="0">
                <a:solidFill>
                  <a:srgbClr val="FF0000"/>
                </a:solidFill>
                <a:latin typeface="+mn-lt"/>
              </a:rPr>
              <a:t>3</a:t>
            </a:r>
            <a:r>
              <a:rPr lang="en-US" sz="2400" dirty="0" smtClean="0">
                <a:latin typeface="+mn-lt"/>
              </a:rPr>
              <a:t>.</a:t>
            </a:r>
            <a:endParaRPr lang="ar-KW" sz="2400" dirty="0" smtClean="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00050" y="844550"/>
            <a:ext cx="8382000" cy="5122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150000"/>
              </a:lnSpc>
              <a:buFont typeface="Courier New" pitchFamily="49" charset="0"/>
              <a:buChar char="o"/>
              <a:defRPr/>
            </a:pPr>
            <a:r>
              <a:rPr lang="en-US" sz="2000" dirty="0">
                <a:latin typeface="+mn-lt"/>
                <a:cs typeface="Simplified Arabic" pitchFamily="18" charset="-78"/>
              </a:rPr>
              <a:t>Gelatin is used in the preparation of sweets such as Marshmallows, Gummy Bears, and some types of Chewing Gum, Ice Cream, Toffees, Instant Desserts such as the gelatinous dessert Jelly-O, in some fruit juices as fumigant, in lids and fruit preserves, fish products, shrimp prawns, and some meat products. Gelatin is also used in Yoghurt products and beverages from Cultured Milk Drinks, Ice-cream, Cheese, Butter, Low Fat Margarine, Jam, Marmalade, some Bread Spreads, and Pastries, Cakes and Pies.</a:t>
            </a:r>
          </a:p>
          <a:p>
            <a:pPr marL="342900" indent="-342900" algn="just">
              <a:lnSpc>
                <a:spcPct val="150000"/>
              </a:lnSpc>
              <a:buFont typeface="Courier New" pitchFamily="49" charset="0"/>
              <a:buChar char="o"/>
              <a:defRPr/>
            </a:pPr>
            <a:r>
              <a:rPr lang="en-US" sz="2000" dirty="0">
                <a:latin typeface="+mn-lt"/>
                <a:cs typeface="Simplified Arabic" pitchFamily="18" charset="-78"/>
              </a:rPr>
              <a:t>As a main substance for medicine capsules, and as a medicine pill to become as insoluble as tablets and anal and vaginal suppositories because it dissolves under body temperature, toothpaste, ointments, creams, hair and skin </a:t>
            </a:r>
            <a:r>
              <a:rPr lang="en-US" sz="2000" dirty="0">
                <a:cs typeface="Simplified Arabic" pitchFamily="18" charset="-78"/>
              </a:rPr>
              <a:t>care products</a:t>
            </a:r>
            <a:r>
              <a:rPr lang="en-US" sz="2000" dirty="0">
                <a:latin typeface="+mn-lt"/>
                <a:cs typeface="Simplified Arabic" pitchFamily="18" charset="-78"/>
              </a:rPr>
              <a:t>.</a:t>
            </a:r>
          </a:p>
        </p:txBody>
      </p:sp>
      <p:sp>
        <p:nvSpPr>
          <p:cNvPr id="3" name="Rectangle 2"/>
          <p:cNvSpPr>
            <a:spLocks noChangeArrowheads="1"/>
          </p:cNvSpPr>
          <p:nvPr/>
        </p:nvSpPr>
        <p:spPr bwMode="auto">
          <a:xfrm>
            <a:off x="76200" y="115888"/>
            <a:ext cx="8915400" cy="461962"/>
          </a:xfrm>
          <a:prstGeom prst="rect">
            <a:avLst/>
          </a:prstGeom>
          <a:solidFill>
            <a:srgbClr val="00B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2400" b="1" dirty="0">
                <a:solidFill>
                  <a:schemeClr val="bg1"/>
                </a:solidFill>
                <a:latin typeface="+mn-lt"/>
                <a:cs typeface="Simplified Arabic" pitchFamily="18" charset="-78"/>
              </a:rPr>
              <a:t>Examples of the use of gelatin in food and consumer’s products</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a:srcRect/>
          <a:stretch>
            <a:fillRect/>
          </a:stretch>
        </p:blipFill>
        <p:spPr bwMode="auto">
          <a:xfrm>
            <a:off x="2590800" y="800100"/>
            <a:ext cx="2667000" cy="2600325"/>
          </a:xfrm>
          <a:prstGeom prst="rect">
            <a:avLst/>
          </a:prstGeom>
          <a:noFill/>
          <a:ln w="9525">
            <a:noFill/>
            <a:miter lim="800000"/>
            <a:headEnd/>
            <a:tailEnd/>
          </a:ln>
          <a:effectLst/>
        </p:spPr>
      </p:pic>
      <p:pic>
        <p:nvPicPr>
          <p:cNvPr id="100355" name="Picture 3"/>
          <p:cNvPicPr>
            <a:picLocks noChangeAspect="1" noChangeArrowheads="1"/>
          </p:cNvPicPr>
          <p:nvPr/>
        </p:nvPicPr>
        <p:blipFill>
          <a:blip r:embed="rId3"/>
          <a:srcRect/>
          <a:stretch>
            <a:fillRect/>
          </a:stretch>
        </p:blipFill>
        <p:spPr bwMode="auto">
          <a:xfrm>
            <a:off x="228600" y="1547813"/>
            <a:ext cx="2095500" cy="1952625"/>
          </a:xfrm>
          <a:prstGeom prst="rect">
            <a:avLst/>
          </a:prstGeom>
          <a:noFill/>
          <a:ln w="9525">
            <a:noFill/>
            <a:miter lim="800000"/>
            <a:headEnd/>
            <a:tailEnd/>
          </a:ln>
          <a:effectLst/>
        </p:spPr>
      </p:pic>
      <p:pic>
        <p:nvPicPr>
          <p:cNvPr id="100356" name="Picture 4"/>
          <p:cNvPicPr>
            <a:picLocks noChangeAspect="1" noChangeArrowheads="1"/>
          </p:cNvPicPr>
          <p:nvPr/>
        </p:nvPicPr>
        <p:blipFill>
          <a:blip r:embed="rId4"/>
          <a:srcRect/>
          <a:stretch>
            <a:fillRect/>
          </a:stretch>
        </p:blipFill>
        <p:spPr bwMode="auto">
          <a:xfrm>
            <a:off x="6610350" y="4610100"/>
            <a:ext cx="2209800" cy="2247900"/>
          </a:xfrm>
          <a:prstGeom prst="rect">
            <a:avLst/>
          </a:prstGeom>
          <a:noFill/>
          <a:ln w="9525">
            <a:noFill/>
            <a:miter lim="800000"/>
            <a:headEnd/>
            <a:tailEnd/>
          </a:ln>
          <a:effectLst/>
        </p:spPr>
      </p:pic>
      <p:pic>
        <p:nvPicPr>
          <p:cNvPr id="100357" name="Picture 5"/>
          <p:cNvPicPr>
            <a:picLocks noChangeAspect="1" noChangeArrowheads="1"/>
          </p:cNvPicPr>
          <p:nvPr/>
        </p:nvPicPr>
        <p:blipFill>
          <a:blip r:embed="rId5"/>
          <a:srcRect/>
          <a:stretch>
            <a:fillRect/>
          </a:stretch>
        </p:blipFill>
        <p:spPr bwMode="auto">
          <a:xfrm>
            <a:off x="-9525" y="720725"/>
            <a:ext cx="2524125" cy="1031875"/>
          </a:xfrm>
          <a:prstGeom prst="rect">
            <a:avLst/>
          </a:prstGeom>
          <a:noFill/>
          <a:ln w="9525">
            <a:noFill/>
            <a:miter lim="800000"/>
            <a:headEnd/>
            <a:tailEnd/>
          </a:ln>
          <a:effectLst/>
        </p:spPr>
      </p:pic>
      <p:pic>
        <p:nvPicPr>
          <p:cNvPr id="100358" name="Picture 6"/>
          <p:cNvPicPr>
            <a:picLocks noChangeAspect="1" noChangeArrowheads="1"/>
          </p:cNvPicPr>
          <p:nvPr/>
        </p:nvPicPr>
        <p:blipFill>
          <a:blip r:embed="rId6"/>
          <a:srcRect/>
          <a:stretch>
            <a:fillRect/>
          </a:stretch>
        </p:blipFill>
        <p:spPr bwMode="auto">
          <a:xfrm>
            <a:off x="6477000" y="419100"/>
            <a:ext cx="2476500" cy="2476500"/>
          </a:xfrm>
          <a:prstGeom prst="rect">
            <a:avLst/>
          </a:prstGeom>
          <a:noFill/>
          <a:ln w="9525">
            <a:noFill/>
            <a:miter lim="800000"/>
            <a:headEnd/>
            <a:tailEnd/>
          </a:ln>
          <a:effectLst/>
        </p:spPr>
      </p:pic>
      <p:pic>
        <p:nvPicPr>
          <p:cNvPr id="100359" name="Picture 7"/>
          <p:cNvPicPr>
            <a:picLocks noChangeAspect="1" noChangeArrowheads="1"/>
          </p:cNvPicPr>
          <p:nvPr/>
        </p:nvPicPr>
        <p:blipFill>
          <a:blip r:embed="rId7"/>
          <a:srcRect/>
          <a:stretch>
            <a:fillRect/>
          </a:stretch>
        </p:blipFill>
        <p:spPr bwMode="auto">
          <a:xfrm>
            <a:off x="398463" y="3314700"/>
            <a:ext cx="5257800" cy="3505200"/>
          </a:xfrm>
          <a:prstGeom prst="rect">
            <a:avLst/>
          </a:prstGeom>
          <a:noFill/>
          <a:ln w="9525">
            <a:noFill/>
            <a:miter lim="800000"/>
            <a:headEnd/>
            <a:tailEnd/>
          </a:ln>
          <a:effectLst/>
        </p:spPr>
      </p:pic>
      <p:pic>
        <p:nvPicPr>
          <p:cNvPr id="8" name="Picture 7" descr="PinkMarshMallow.jpg"/>
          <p:cNvPicPr>
            <a:picLocks noChangeAspect="1"/>
          </p:cNvPicPr>
          <p:nvPr/>
        </p:nvPicPr>
        <p:blipFill>
          <a:blip r:embed="rId8" cstate="print"/>
          <a:stretch>
            <a:fillRect/>
          </a:stretch>
        </p:blipFill>
        <p:spPr>
          <a:xfrm>
            <a:off x="5636964" y="4763205"/>
            <a:ext cx="838200" cy="970845"/>
          </a:xfrm>
          <a:prstGeom prst="rect">
            <a:avLst/>
          </a:prstGeom>
          <a:ln>
            <a:noFill/>
          </a:ln>
          <a:effectLst>
            <a:softEdge rad="112500"/>
          </a:effectLst>
        </p:spPr>
      </p:pic>
      <p:pic>
        <p:nvPicPr>
          <p:cNvPr id="100361" name="Picture 4"/>
          <p:cNvPicPr>
            <a:picLocks noChangeAspect="1" noChangeArrowheads="1"/>
          </p:cNvPicPr>
          <p:nvPr/>
        </p:nvPicPr>
        <p:blipFill>
          <a:blip r:embed="rId9"/>
          <a:srcRect/>
          <a:stretch>
            <a:fillRect/>
          </a:stretch>
        </p:blipFill>
        <p:spPr bwMode="auto">
          <a:xfrm>
            <a:off x="6851650" y="2628900"/>
            <a:ext cx="1911350" cy="1743075"/>
          </a:xfrm>
          <a:prstGeom prst="rect">
            <a:avLst/>
          </a:prstGeom>
          <a:noFill/>
          <a:ln w="9525">
            <a:noFill/>
            <a:miter lim="800000"/>
            <a:headEnd/>
            <a:tailEnd/>
          </a:ln>
          <a:effectLst/>
        </p:spPr>
      </p:pic>
      <p:pic>
        <p:nvPicPr>
          <p:cNvPr id="11" name="Picture 10" descr="2.jpg"/>
          <p:cNvPicPr>
            <a:picLocks noChangeAspect="1"/>
          </p:cNvPicPr>
          <p:nvPr/>
        </p:nvPicPr>
        <p:blipFill>
          <a:blip r:embed="rId10" cstate="print"/>
          <a:stretch>
            <a:fillRect/>
          </a:stretch>
        </p:blipFill>
        <p:spPr>
          <a:xfrm>
            <a:off x="5680572" y="2855193"/>
            <a:ext cx="1143000" cy="1507406"/>
          </a:xfrm>
          <a:prstGeom prst="rect">
            <a:avLst/>
          </a:prstGeom>
          <a:ln>
            <a:noFill/>
          </a:ln>
          <a:effectLst>
            <a:softEdge rad="112500"/>
          </a:effectLst>
        </p:spPr>
      </p:pic>
      <p:sp>
        <p:nvSpPr>
          <p:cNvPr id="12" name="Rectangle 11"/>
          <p:cNvSpPr>
            <a:spLocks noChangeArrowheads="1"/>
          </p:cNvSpPr>
          <p:nvPr/>
        </p:nvSpPr>
        <p:spPr bwMode="auto">
          <a:xfrm>
            <a:off x="76200" y="115888"/>
            <a:ext cx="8915400" cy="461962"/>
          </a:xfrm>
          <a:prstGeom prst="rect">
            <a:avLst/>
          </a:prstGeom>
          <a:solidFill>
            <a:srgbClr val="00B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2400" b="1" dirty="0">
                <a:solidFill>
                  <a:schemeClr val="bg1"/>
                </a:solidFill>
                <a:latin typeface="+mn-lt"/>
                <a:cs typeface="Simplified Arabic" pitchFamily="18" charset="-78"/>
              </a:rPr>
              <a:t>Examples of the use of gelatin in food and consumer’s products</a:t>
            </a:r>
          </a:p>
        </p:txBody>
      </p:sp>
      <p:sp>
        <p:nvSpPr>
          <p:cNvPr id="13" name="Rectangle 1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04800" y="127000"/>
            <a:ext cx="8229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defRPr/>
            </a:pPr>
            <a:r>
              <a:rPr lang="en-US" sz="2800" b="1" dirty="0">
                <a:solidFill>
                  <a:srgbClr val="FF0000"/>
                </a:solidFill>
                <a:latin typeface="+mn-lt"/>
              </a:rPr>
              <a:t>Blood plasma</a:t>
            </a:r>
          </a:p>
        </p:txBody>
      </p:sp>
      <p:pic>
        <p:nvPicPr>
          <p:cNvPr id="101379" name="Picture 2"/>
          <p:cNvPicPr>
            <a:picLocks noChangeAspect="1" noChangeArrowheads="1"/>
          </p:cNvPicPr>
          <p:nvPr/>
        </p:nvPicPr>
        <p:blipFill>
          <a:blip r:embed="rId2"/>
          <a:srcRect/>
          <a:stretch>
            <a:fillRect/>
          </a:stretch>
        </p:blipFill>
        <p:spPr bwMode="auto">
          <a:xfrm>
            <a:off x="533400" y="3524250"/>
            <a:ext cx="1685925" cy="2724150"/>
          </a:xfrm>
          <a:prstGeom prst="rect">
            <a:avLst/>
          </a:prstGeom>
          <a:noFill/>
          <a:ln w="9525">
            <a:noFill/>
            <a:miter lim="800000"/>
            <a:headEnd/>
            <a:tailEnd/>
          </a:ln>
          <a:effectLst/>
        </p:spPr>
      </p:pic>
      <p:pic>
        <p:nvPicPr>
          <p:cNvPr id="101380" name="Picture 2"/>
          <p:cNvPicPr>
            <a:picLocks noChangeAspect="1" noChangeArrowheads="1"/>
          </p:cNvPicPr>
          <p:nvPr/>
        </p:nvPicPr>
        <p:blipFill>
          <a:blip r:embed="rId3"/>
          <a:srcRect/>
          <a:stretch>
            <a:fillRect/>
          </a:stretch>
        </p:blipFill>
        <p:spPr bwMode="auto">
          <a:xfrm>
            <a:off x="2590800" y="3219450"/>
            <a:ext cx="3251200" cy="2438400"/>
          </a:xfrm>
          <a:prstGeom prst="rect">
            <a:avLst/>
          </a:prstGeom>
          <a:noFill/>
          <a:ln w="9525">
            <a:noFill/>
            <a:miter lim="800000"/>
            <a:headEnd/>
            <a:tailEnd/>
          </a:ln>
          <a:effectLst/>
        </p:spPr>
      </p:pic>
      <p:pic>
        <p:nvPicPr>
          <p:cNvPr id="101381" name="Picture 2"/>
          <p:cNvPicPr>
            <a:picLocks noChangeAspect="1" noChangeArrowheads="1"/>
          </p:cNvPicPr>
          <p:nvPr/>
        </p:nvPicPr>
        <p:blipFill>
          <a:blip r:embed="rId4"/>
          <a:srcRect/>
          <a:stretch>
            <a:fillRect/>
          </a:stretch>
        </p:blipFill>
        <p:spPr bwMode="auto">
          <a:xfrm>
            <a:off x="5010150" y="4819650"/>
            <a:ext cx="3257550" cy="1885950"/>
          </a:xfrm>
          <a:prstGeom prst="rect">
            <a:avLst/>
          </a:prstGeom>
          <a:noFill/>
          <a:ln w="9525">
            <a:noFill/>
            <a:miter lim="800000"/>
            <a:headEnd/>
            <a:tailEnd/>
          </a:ln>
          <a:effectLst/>
        </p:spPr>
      </p:pic>
      <p:sp>
        <p:nvSpPr>
          <p:cNvPr id="6" name="Rectangle 3"/>
          <p:cNvSpPr>
            <a:spLocks noChangeArrowheads="1"/>
          </p:cNvSpPr>
          <p:nvPr/>
        </p:nvSpPr>
        <p:spPr bwMode="auto">
          <a:xfrm>
            <a:off x="304800" y="838200"/>
            <a:ext cx="8229600" cy="2392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200000"/>
              </a:lnSpc>
              <a:defRPr/>
            </a:pPr>
            <a:r>
              <a:rPr lang="en-US" sz="2600" dirty="0">
                <a:latin typeface="+mn-lt"/>
                <a:cs typeface="Simplified Arabic" pitchFamily="18" charset="-78"/>
              </a:rPr>
              <a:t>Blood consists of four different main components and is separated using blood bags and tubes into: plasma</a:t>
            </a:r>
            <a:r>
              <a:rPr lang="en-US" sz="2600" b="1" baseline="30000" dirty="0">
                <a:solidFill>
                  <a:srgbClr val="FF0000"/>
                </a:solidFill>
                <a:latin typeface="+mn-lt"/>
                <a:cs typeface="Simplified Arabic" pitchFamily="18" charset="-78"/>
              </a:rPr>
              <a:t>1</a:t>
            </a:r>
            <a:r>
              <a:rPr lang="en-US" sz="2600" dirty="0">
                <a:latin typeface="+mn-lt"/>
                <a:cs typeface="Simplified Arabic" pitchFamily="18" charset="-78"/>
              </a:rPr>
              <a:t>, white blood cells</a:t>
            </a:r>
            <a:r>
              <a:rPr lang="en-US" sz="2600" b="1" baseline="30000" dirty="0">
                <a:solidFill>
                  <a:srgbClr val="FF0000"/>
                </a:solidFill>
                <a:latin typeface="+mn-lt"/>
                <a:cs typeface="Simplified Arabic" pitchFamily="18" charset="-78"/>
              </a:rPr>
              <a:t>2</a:t>
            </a:r>
            <a:r>
              <a:rPr lang="en-US" sz="2600" dirty="0">
                <a:latin typeface="+mn-lt"/>
                <a:cs typeface="Simplified Arabic" pitchFamily="18" charset="-78"/>
              </a:rPr>
              <a:t>, coagulation factors</a:t>
            </a:r>
            <a:r>
              <a:rPr lang="en-US" sz="2600" b="1" baseline="30000" dirty="0">
                <a:solidFill>
                  <a:srgbClr val="FF0000"/>
                </a:solidFill>
                <a:latin typeface="+mn-lt"/>
                <a:cs typeface="Simplified Arabic" pitchFamily="18" charset="-78"/>
              </a:rPr>
              <a:t>3</a:t>
            </a:r>
            <a:r>
              <a:rPr lang="en-US" sz="2600" dirty="0">
                <a:latin typeface="+mn-lt"/>
                <a:cs typeface="Simplified Arabic" pitchFamily="18" charset="-78"/>
              </a:rPr>
              <a:t>, and red blood cells</a:t>
            </a:r>
            <a:r>
              <a:rPr lang="en-US" sz="2600" b="1" baseline="30000" dirty="0">
                <a:solidFill>
                  <a:srgbClr val="FF0000"/>
                </a:solidFill>
                <a:latin typeface="+mn-lt"/>
                <a:cs typeface="Simplified Arabic" pitchFamily="18" charset="-78"/>
              </a:rPr>
              <a:t>4</a:t>
            </a:r>
            <a:r>
              <a:rPr lang="en-US" sz="2600" dirty="0">
                <a:latin typeface="+mn-lt"/>
                <a:cs typeface="Simplified Arabic" pitchFamily="18" charset="-78"/>
              </a:rPr>
              <a:t>.</a:t>
            </a:r>
            <a:endParaRPr lang="ar-KW" sz="2600" dirty="0">
              <a:latin typeface="+mn-lt"/>
              <a:cs typeface="Simplified Arabic" pitchFamily="18" charset="-78"/>
            </a:endParaRP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a:srcRect/>
          <a:stretch>
            <a:fillRect/>
          </a:stretch>
        </p:blipFill>
        <p:spPr bwMode="auto">
          <a:xfrm>
            <a:off x="5715000" y="381000"/>
            <a:ext cx="3314700" cy="5881688"/>
          </a:xfrm>
          <a:prstGeom prst="rect">
            <a:avLst/>
          </a:prstGeom>
          <a:noFill/>
          <a:ln w="9525">
            <a:noFill/>
            <a:miter lim="800000"/>
            <a:headEnd/>
            <a:tailEnd/>
          </a:ln>
          <a:effectLst/>
        </p:spPr>
      </p:pic>
      <p:sp>
        <p:nvSpPr>
          <p:cNvPr id="4" name="Rectangle 3"/>
          <p:cNvSpPr/>
          <p:nvPr/>
        </p:nvSpPr>
        <p:spPr>
          <a:xfrm>
            <a:off x="228600" y="76200"/>
            <a:ext cx="5257800" cy="2160588"/>
          </a:xfrm>
          <a:prstGeom prst="rect">
            <a:avLst/>
          </a:prstGeom>
        </p:spPr>
        <p:txBody>
          <a:bodyPr>
            <a:spAutoFit/>
          </a:bodyPr>
          <a:lstStyle/>
          <a:p>
            <a:pPr marL="342900" indent="-342900" algn="just">
              <a:lnSpc>
                <a:spcPct val="180000"/>
              </a:lnSpc>
              <a:buFont typeface="+mj-lt"/>
              <a:buAutoNum type="arabicPeriod"/>
              <a:defRPr/>
            </a:pPr>
            <a:r>
              <a:rPr lang="en-US" sz="2600" dirty="0">
                <a:latin typeface="+mn-lt"/>
                <a:cs typeface="Simplified Arabic" pitchFamily="18" charset="-78"/>
              </a:rPr>
              <a:t>Plasma or blood plasma is the yellowish watery liquid, consisting mainly of water and albumin.</a:t>
            </a:r>
          </a:p>
        </p:txBody>
      </p:sp>
      <p:sp>
        <p:nvSpPr>
          <p:cNvPr id="5" name="Rectangle 4"/>
          <p:cNvSpPr/>
          <p:nvPr/>
        </p:nvSpPr>
        <p:spPr>
          <a:xfrm>
            <a:off x="5410200" y="5938838"/>
            <a:ext cx="3619500" cy="554037"/>
          </a:xfrm>
          <a:prstGeom prst="rect">
            <a:avLst/>
          </a:prstGeom>
        </p:spPr>
        <p:txBody>
          <a:bodyPr>
            <a:spAutoFit/>
          </a:bodyPr>
          <a:lstStyle/>
          <a:p>
            <a:pPr algn="just">
              <a:lnSpc>
                <a:spcPct val="150000"/>
              </a:lnSpc>
              <a:defRPr/>
            </a:pPr>
            <a:r>
              <a:rPr lang="en-US" sz="2000" dirty="0">
                <a:latin typeface="+mn-lt"/>
                <a:cs typeface="Simplified Arabic" pitchFamily="18" charset="-78"/>
              </a:rPr>
              <a:t>Figure: Constituents of blood</a:t>
            </a:r>
            <a:endParaRPr lang="ar-KW" sz="2000" dirty="0">
              <a:latin typeface="+mn-lt"/>
              <a:cs typeface="Simplified Arabic" pitchFamily="18" charset="-78"/>
            </a:endParaRPr>
          </a:p>
        </p:txBody>
      </p:sp>
      <p:sp>
        <p:nvSpPr>
          <p:cNvPr id="6" name="Rectangle 5"/>
          <p:cNvSpPr/>
          <p:nvPr/>
        </p:nvSpPr>
        <p:spPr>
          <a:xfrm>
            <a:off x="228600" y="2371725"/>
            <a:ext cx="5257800" cy="4333875"/>
          </a:xfrm>
          <a:prstGeom prst="rect">
            <a:avLst/>
          </a:prstGeom>
        </p:spPr>
        <p:txBody>
          <a:bodyPr>
            <a:spAutoFit/>
          </a:bodyPr>
          <a:lstStyle/>
          <a:p>
            <a:pPr marL="342900" indent="-342900" algn="just">
              <a:lnSpc>
                <a:spcPct val="180000"/>
              </a:lnSpc>
              <a:buFont typeface="Courier New" pitchFamily="49" charset="0"/>
              <a:buChar char="o"/>
              <a:defRPr/>
            </a:pPr>
            <a:r>
              <a:rPr lang="en-US" sz="2600" dirty="0">
                <a:latin typeface="+mn-lt"/>
                <a:cs typeface="Simplified Arabic" pitchFamily="18" charset="-78"/>
              </a:rPr>
              <a:t>Blood plasma forms 55% of the total blood and 7-8% of the body weight.</a:t>
            </a:r>
          </a:p>
          <a:p>
            <a:pPr marL="342900" indent="-342900" algn="just">
              <a:lnSpc>
                <a:spcPct val="180000"/>
              </a:lnSpc>
              <a:buFont typeface="Courier New" pitchFamily="49" charset="0"/>
              <a:buChar char="o"/>
              <a:defRPr/>
            </a:pPr>
            <a:r>
              <a:rPr lang="en-US" sz="2600" dirty="0">
                <a:latin typeface="+mn-lt"/>
                <a:cs typeface="Simplified Arabic" pitchFamily="18" charset="-78"/>
              </a:rPr>
              <a:t>Blood plasma is present at the top of the centrifuge tube after separation.</a:t>
            </a:r>
            <a:endParaRPr lang="ar-KW" sz="2600" dirty="0">
              <a:latin typeface="+mn-lt"/>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28600" y="3581400"/>
            <a:ext cx="5181600" cy="169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50000"/>
              </a:lnSpc>
              <a:defRPr/>
            </a:pPr>
            <a:r>
              <a:rPr lang="en-US" sz="2400" dirty="0">
                <a:latin typeface="+mn-lt"/>
                <a:cs typeface="Simplified Arabic" pitchFamily="18" charset="-78"/>
              </a:rPr>
              <a:t>3. Platelet agents. These are coagulation factors causes blood clotting, prevent bleeding. </a:t>
            </a:r>
          </a:p>
        </p:txBody>
      </p:sp>
      <p:pic>
        <p:nvPicPr>
          <p:cNvPr id="103427" name="Picture 4"/>
          <p:cNvPicPr>
            <a:picLocks noChangeAspect="1" noChangeArrowheads="1"/>
          </p:cNvPicPr>
          <p:nvPr/>
        </p:nvPicPr>
        <p:blipFill>
          <a:blip r:embed="rId2"/>
          <a:srcRect/>
          <a:stretch>
            <a:fillRect/>
          </a:stretch>
        </p:blipFill>
        <p:spPr bwMode="auto">
          <a:xfrm>
            <a:off x="5715000" y="381000"/>
            <a:ext cx="3314700" cy="5881688"/>
          </a:xfrm>
          <a:prstGeom prst="rect">
            <a:avLst/>
          </a:prstGeom>
          <a:noFill/>
          <a:ln w="9525">
            <a:noFill/>
            <a:miter lim="800000"/>
            <a:headEnd/>
            <a:tailEnd/>
          </a:ln>
          <a:effectLst/>
        </p:spPr>
      </p:pic>
      <p:sp>
        <p:nvSpPr>
          <p:cNvPr id="6" name="Rectangle 5"/>
          <p:cNvSpPr/>
          <p:nvPr/>
        </p:nvSpPr>
        <p:spPr>
          <a:xfrm>
            <a:off x="5410200" y="5938838"/>
            <a:ext cx="3619500" cy="515937"/>
          </a:xfrm>
          <a:prstGeom prst="rect">
            <a:avLst/>
          </a:prstGeom>
        </p:spPr>
        <p:txBody>
          <a:bodyPr>
            <a:spAutoFit/>
          </a:bodyPr>
          <a:lstStyle/>
          <a:p>
            <a:pPr algn="just">
              <a:lnSpc>
                <a:spcPct val="150000"/>
              </a:lnSpc>
              <a:defRPr/>
            </a:pPr>
            <a:r>
              <a:rPr lang="en-US" sz="2000" dirty="0">
                <a:latin typeface="+mn-lt"/>
                <a:cs typeface="Simplified Arabic" pitchFamily="18" charset="-78"/>
              </a:rPr>
              <a:t>Figure: Constituents of blood</a:t>
            </a:r>
            <a:endParaRPr lang="ar-KW" sz="2000" dirty="0">
              <a:latin typeface="+mn-lt"/>
              <a:cs typeface="Simplified Arabic" pitchFamily="18" charset="-78"/>
            </a:endParaRPr>
          </a:p>
        </p:txBody>
      </p:sp>
      <p:sp>
        <p:nvSpPr>
          <p:cNvPr id="7" name="Rectangle 5"/>
          <p:cNvSpPr>
            <a:spLocks noChangeArrowheads="1"/>
          </p:cNvSpPr>
          <p:nvPr/>
        </p:nvSpPr>
        <p:spPr bwMode="auto">
          <a:xfrm>
            <a:off x="228600" y="152400"/>
            <a:ext cx="5445125" cy="225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150000"/>
              </a:lnSpc>
              <a:defRPr/>
            </a:pPr>
            <a:r>
              <a:rPr lang="en-US" sz="2400" dirty="0">
                <a:latin typeface="+mn-lt"/>
                <a:cs typeface="Simplified Arabic" pitchFamily="18" charset="-78"/>
              </a:rPr>
              <a:t>2. White blood cells (WBC), called leukocytes, which help the immune system in the fight against inflammation, and they form the antibodies. </a:t>
            </a:r>
          </a:p>
        </p:txBody>
      </p:sp>
      <p:sp>
        <p:nvSpPr>
          <p:cNvPr id="8" name="Rectangle 5"/>
          <p:cNvSpPr>
            <a:spLocks noChangeArrowheads="1"/>
          </p:cNvSpPr>
          <p:nvPr/>
        </p:nvSpPr>
        <p:spPr bwMode="auto">
          <a:xfrm>
            <a:off x="228600" y="2427288"/>
            <a:ext cx="5445125" cy="1154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150000"/>
              </a:lnSpc>
              <a:buFont typeface="Courier New" pitchFamily="49" charset="0"/>
              <a:buChar char="o"/>
              <a:defRPr/>
            </a:pPr>
            <a:r>
              <a:rPr lang="en-US" sz="2400" dirty="0">
                <a:latin typeface="+mn-lt"/>
                <a:cs typeface="Simplified Arabic" pitchFamily="18" charset="-78"/>
              </a:rPr>
              <a:t>White blood cells are present in the middle after separation.</a:t>
            </a:r>
            <a:endParaRPr lang="ar-KW" sz="2400" dirty="0">
              <a:latin typeface="+mn-lt"/>
              <a:cs typeface="Simplified Arabic" pitchFamily="18" charset="-78"/>
            </a:endParaRPr>
          </a:p>
        </p:txBody>
      </p:sp>
      <p:sp>
        <p:nvSpPr>
          <p:cNvPr id="9" name="Rectangle 3"/>
          <p:cNvSpPr>
            <a:spLocks noChangeArrowheads="1"/>
          </p:cNvSpPr>
          <p:nvPr/>
        </p:nvSpPr>
        <p:spPr bwMode="auto">
          <a:xfrm>
            <a:off x="228600" y="5149850"/>
            <a:ext cx="5181600"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150000"/>
              </a:lnSpc>
              <a:buFont typeface="Courier New" pitchFamily="49" charset="0"/>
              <a:buChar char="o"/>
              <a:defRPr/>
            </a:pPr>
            <a:r>
              <a:rPr lang="en-US" sz="2400" dirty="0">
                <a:latin typeface="+mn-lt"/>
                <a:cs typeface="Simplified Arabic" pitchFamily="18" charset="-78"/>
              </a:rPr>
              <a:t>Coagulation factors are present in the middle just below the plasma after separation.</a:t>
            </a:r>
            <a:endParaRPr lang="ar-KW" sz="2400" dirty="0">
              <a:latin typeface="+mn-lt"/>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228600" y="381000"/>
            <a:ext cx="5181600" cy="294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200000"/>
              </a:lnSpc>
              <a:defRPr/>
            </a:pPr>
            <a:r>
              <a:rPr lang="en-US" sz="2400" dirty="0">
                <a:latin typeface="+mn-lt"/>
                <a:cs typeface="Simplified Arabic" pitchFamily="18" charset="-78"/>
              </a:rPr>
              <a:t>4. Red blood cells (RBCs), or erythrocytes, has the function of carrying oxygen from the lungs to the rest of the body. </a:t>
            </a:r>
          </a:p>
        </p:txBody>
      </p:sp>
      <p:pic>
        <p:nvPicPr>
          <p:cNvPr id="104451" name="Picture 3"/>
          <p:cNvPicPr>
            <a:picLocks noChangeAspect="1" noChangeArrowheads="1"/>
          </p:cNvPicPr>
          <p:nvPr/>
        </p:nvPicPr>
        <p:blipFill>
          <a:blip r:embed="rId3"/>
          <a:srcRect/>
          <a:stretch>
            <a:fillRect/>
          </a:stretch>
        </p:blipFill>
        <p:spPr bwMode="auto">
          <a:xfrm>
            <a:off x="5715000" y="381000"/>
            <a:ext cx="3314700" cy="5881688"/>
          </a:xfrm>
          <a:prstGeom prst="rect">
            <a:avLst/>
          </a:prstGeom>
          <a:noFill/>
          <a:ln w="9525">
            <a:noFill/>
            <a:miter lim="800000"/>
            <a:headEnd/>
            <a:tailEnd/>
          </a:ln>
          <a:effectLst/>
        </p:spPr>
      </p:pic>
      <p:sp>
        <p:nvSpPr>
          <p:cNvPr id="5" name="Rectangle 4"/>
          <p:cNvSpPr/>
          <p:nvPr/>
        </p:nvSpPr>
        <p:spPr>
          <a:xfrm>
            <a:off x="5410200" y="5938838"/>
            <a:ext cx="3619500" cy="515937"/>
          </a:xfrm>
          <a:prstGeom prst="rect">
            <a:avLst/>
          </a:prstGeom>
        </p:spPr>
        <p:txBody>
          <a:bodyPr>
            <a:spAutoFit/>
          </a:bodyPr>
          <a:lstStyle/>
          <a:p>
            <a:pPr algn="just">
              <a:lnSpc>
                <a:spcPct val="150000"/>
              </a:lnSpc>
              <a:defRPr/>
            </a:pPr>
            <a:r>
              <a:rPr lang="en-US" sz="2000" dirty="0">
                <a:latin typeface="+mn-lt"/>
                <a:cs typeface="Simplified Arabic" pitchFamily="18" charset="-78"/>
              </a:rPr>
              <a:t>Figure: Constituents of blood</a:t>
            </a:r>
            <a:endParaRPr lang="ar-KW" sz="2000" dirty="0">
              <a:latin typeface="+mn-lt"/>
              <a:cs typeface="Simplified Arabic" pitchFamily="18" charset="-78"/>
            </a:endParaRPr>
          </a:p>
        </p:txBody>
      </p:sp>
      <p:sp>
        <p:nvSpPr>
          <p:cNvPr id="6" name="Rectangle 5"/>
          <p:cNvSpPr>
            <a:spLocks noChangeArrowheads="1"/>
          </p:cNvSpPr>
          <p:nvPr/>
        </p:nvSpPr>
        <p:spPr bwMode="auto">
          <a:xfrm>
            <a:off x="228600" y="3522663"/>
            <a:ext cx="5181600" cy="2954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400" dirty="0">
                <a:latin typeface="+mn-lt"/>
                <a:cs typeface="Simplified Arabic" pitchFamily="18" charset="-78"/>
              </a:rPr>
              <a:t>They contain hemoglobin, and red blood cells </a:t>
            </a:r>
          </a:p>
          <a:p>
            <a:pPr marL="342900" indent="-342900" algn="just">
              <a:lnSpc>
                <a:spcPct val="200000"/>
              </a:lnSpc>
              <a:buFont typeface="Courier New" pitchFamily="49" charset="0"/>
              <a:buChar char="o"/>
              <a:defRPr/>
            </a:pPr>
            <a:r>
              <a:rPr lang="en-US" sz="2400" dirty="0">
                <a:latin typeface="+mn-lt"/>
                <a:cs typeface="Simplified Arabic" pitchFamily="18" charset="-78"/>
              </a:rPr>
              <a:t>They are found at the bottom of the centrifuge tube after separation.</a:t>
            </a:r>
            <a:endParaRPr lang="ar-KW" sz="2400" dirty="0">
              <a:latin typeface="+mn-lt"/>
              <a:cs typeface="Simplified Arabic" pitchFamily="18" charset="-78"/>
            </a:endParaRP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228600" y="152400"/>
            <a:ext cx="8610600" cy="319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200000"/>
              </a:lnSpc>
              <a:defRPr/>
            </a:pPr>
            <a:r>
              <a:rPr lang="en-US" sz="2600" dirty="0">
                <a:latin typeface="+mn-lt"/>
                <a:cs typeface="Simplified Arabic" pitchFamily="18" charset="-78"/>
              </a:rPr>
              <a:t>Q: Can any of the components of blood be seen as a new unit that does not belong to its mother blood and varies in its chemical composition and chemical and physical properties after it is separated from the blood and carries a new name? </a:t>
            </a:r>
            <a:endParaRPr lang="ar-KW" sz="2600" dirty="0">
              <a:latin typeface="+mn-lt"/>
              <a:cs typeface="Simplified Arabic" pitchFamily="18" charset="-78"/>
            </a:endParaRPr>
          </a:p>
        </p:txBody>
      </p:sp>
      <p:sp>
        <p:nvSpPr>
          <p:cNvPr id="5" name="Rectangle 3"/>
          <p:cNvSpPr>
            <a:spLocks noChangeArrowheads="1"/>
          </p:cNvSpPr>
          <p:nvPr/>
        </p:nvSpPr>
        <p:spPr bwMode="auto">
          <a:xfrm>
            <a:off x="228600" y="3589338"/>
            <a:ext cx="8610600" cy="159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lnSpc>
                <a:spcPct val="200000"/>
              </a:lnSpc>
              <a:defRPr/>
            </a:pPr>
            <a:r>
              <a:rPr lang="en-US" sz="2600" dirty="0">
                <a:latin typeface="+mn-lt"/>
                <a:cs typeface="Simplified Arabic" pitchFamily="18" charset="-78"/>
              </a:rPr>
              <a:t>In other words, does the original blood material does not exist after the separation of its components?</a:t>
            </a:r>
            <a:endParaRPr lang="ar-KW" sz="2600" dirty="0">
              <a:latin typeface="+mn-lt"/>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411163"/>
            <a:ext cx="8629650" cy="398145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algn="just">
              <a:lnSpc>
                <a:spcPct val="200000"/>
              </a:lnSpc>
              <a:defRPr/>
            </a:pPr>
            <a:r>
              <a:rPr lang="en-US" sz="2600" dirty="0">
                <a:solidFill>
                  <a:srgbClr val="0070C0"/>
                </a:solidFill>
                <a:latin typeface="+mn-lt"/>
                <a:cs typeface="Simplified Arabic" pitchFamily="18" charset="-78"/>
              </a:rPr>
              <a:t>A: Any component of blood is an integral part of the blood tissue, because by definition blood is a tissue and any major component of it is a molecule that scientifically is inseparable and carries the name of blood (it is not true to say: plasma, but blood plasma).</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411163"/>
            <a:ext cx="8629650" cy="479425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marL="342900" indent="-342900" algn="just">
              <a:lnSpc>
                <a:spcPct val="200000"/>
              </a:lnSpc>
              <a:buFont typeface="Courier New" pitchFamily="49" charset="0"/>
              <a:buChar char="o"/>
              <a:defRPr/>
            </a:pPr>
            <a:r>
              <a:rPr lang="en-US" sz="2600" dirty="0">
                <a:solidFill>
                  <a:srgbClr val="0070C0"/>
                </a:solidFill>
                <a:latin typeface="+mn-lt"/>
                <a:cs typeface="Simplified Arabic" pitchFamily="18" charset="-78"/>
              </a:rPr>
              <a:t>Any component of blood retains its name and chemical composition, and its chemical and physical properties after separation, which was in the blood tissue before separation and the evidence of that is that the blood components can be used again in another body giving the same functions, and bear the same name.</a:t>
            </a:r>
            <a:endParaRPr lang="ar-KW" sz="2600" dirty="0">
              <a:solidFill>
                <a:srgbClr val="0070C0"/>
              </a:solidFill>
              <a:latin typeface="+mn-lt"/>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04800" y="474663"/>
            <a:ext cx="8610600" cy="478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defRPr/>
            </a:pPr>
            <a:r>
              <a:rPr lang="en-US" sz="2600" dirty="0">
                <a:latin typeface="+mn-lt"/>
                <a:cs typeface="Simplified Arabic" pitchFamily="18" charset="-78"/>
              </a:rPr>
              <a:t>Companies specializing in the production of blood plasma by centrifugation of the gushed blood </a:t>
            </a:r>
            <a:r>
              <a:rPr lang="ar-KW" sz="2600" b="1" dirty="0">
                <a:latin typeface="+mn-lt"/>
                <a:cs typeface="Simplified Arabic" pitchFamily="18" charset="-78"/>
              </a:rPr>
              <a:t>دم مسفوح</a:t>
            </a:r>
            <a:r>
              <a:rPr lang="en-US" sz="2600" b="1" dirty="0">
                <a:latin typeface="+mn-lt"/>
                <a:cs typeface="Simplified Arabic" pitchFamily="18" charset="-78"/>
              </a:rPr>
              <a:t> </a:t>
            </a:r>
            <a:r>
              <a:rPr lang="en-US" sz="2600" dirty="0">
                <a:latin typeface="+mn-lt"/>
                <a:cs typeface="Simplified Arabic" pitchFamily="18" charset="-78"/>
              </a:rPr>
              <a:t>from slaughterhouses they use its as an adhesive in meat products, especially in cooked meat products (frankfurter, hot dog, meat loaves etc.). Most of the blood plasma comes from pig’s blood.</a:t>
            </a:r>
          </a:p>
        </p:txBody>
      </p:sp>
      <p:pic>
        <p:nvPicPr>
          <p:cNvPr id="108547" name="Picture 2"/>
          <p:cNvPicPr>
            <a:picLocks noChangeAspect="1" noChangeArrowheads="1"/>
          </p:cNvPicPr>
          <p:nvPr/>
        </p:nvPicPr>
        <p:blipFill>
          <a:blip r:embed="rId2"/>
          <a:srcRect/>
          <a:stretch>
            <a:fillRect/>
          </a:stretch>
        </p:blipFill>
        <p:spPr bwMode="auto">
          <a:xfrm>
            <a:off x="4267200" y="5256213"/>
            <a:ext cx="1565275" cy="990600"/>
          </a:xfrm>
          <a:prstGeom prst="rect">
            <a:avLst/>
          </a:prstGeom>
          <a:noFill/>
          <a:ln w="9525">
            <a:noFill/>
            <a:miter lim="800000"/>
            <a:headEnd/>
            <a:tailEnd/>
          </a:ln>
          <a:effectLst/>
        </p:spPr>
      </p:pic>
      <p:pic>
        <p:nvPicPr>
          <p:cNvPr id="108548" name="Picture 5"/>
          <p:cNvPicPr>
            <a:picLocks noChangeAspect="1" noChangeArrowheads="1"/>
          </p:cNvPicPr>
          <p:nvPr/>
        </p:nvPicPr>
        <p:blipFill>
          <a:blip r:embed="rId3"/>
          <a:srcRect/>
          <a:stretch>
            <a:fillRect/>
          </a:stretch>
        </p:blipFill>
        <p:spPr bwMode="auto">
          <a:xfrm>
            <a:off x="6172200" y="5256213"/>
            <a:ext cx="1397000" cy="1047750"/>
          </a:xfrm>
          <a:prstGeom prst="rect">
            <a:avLst/>
          </a:prstGeom>
          <a:noFill/>
          <a:ln w="9525">
            <a:noFill/>
            <a:miter lim="800000"/>
            <a:headEnd/>
            <a:tailEnd/>
          </a:ln>
          <a:effectLst/>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7672</Words>
  <Application>Microsoft Office PowerPoint</Application>
  <PresentationFormat>On-screen Show (4:3)</PresentationFormat>
  <Paragraphs>413</Paragraphs>
  <Slides>145</Slides>
  <Notes>3</Notes>
  <HiddenSlides>0</HiddenSlides>
  <MMClips>0</MMClips>
  <ScaleCrop>false</ScaleCrop>
  <HeadingPairs>
    <vt:vector size="4" baseType="variant">
      <vt:variant>
        <vt:lpstr>Theme</vt:lpstr>
      </vt:variant>
      <vt:variant>
        <vt:i4>1</vt:i4>
      </vt:variant>
      <vt:variant>
        <vt:lpstr>Slide Titles</vt:lpstr>
      </vt:variant>
      <vt:variant>
        <vt:i4>145</vt:i4>
      </vt:variant>
    </vt:vector>
  </HeadingPairs>
  <TitlesOfParts>
    <vt:vector size="146" baseType="lpstr">
      <vt:lpstr>Office Theme</vt:lpstr>
      <vt:lpstr>Slide 1</vt:lpstr>
      <vt:lpstr>" In The Name of Allah, The Most Beneficent, The Most Merciful"  Istihala In the light of  Islamic Fiqh  How Important is real Halal to You?  By: Dr. Hani M. Al-Mazeedi</vt:lpstr>
      <vt:lpstr>Slide 3</vt:lpstr>
      <vt:lpstr>Scope</vt:lpstr>
      <vt:lpstr>Content</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23</cp:revision>
  <dcterms:created xsi:type="dcterms:W3CDTF">2018-03-23T13:26:30Z</dcterms:created>
  <dcterms:modified xsi:type="dcterms:W3CDTF">2019-07-03T12:22:32Z</dcterms:modified>
</cp:coreProperties>
</file>